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6858000" cx="12192000"/>
  <p:notesSz cx="6858000" cy="9144000"/>
  <p:embeddedFontLst>
    <p:embeddedFont>
      <p:font typeface="Jua"/>
      <p:regular r:id="rId64"/>
    </p:embeddedFont>
    <p:embeddedFont>
      <p:font typeface="Arial Black"/>
      <p:regular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09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D316717-662E-4E90-98AE-304628047667}">
  <a:tblStyle styleId="{9D316717-662E-4E90-98AE-3046280476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251C385-73A5-4C7F-AE8F-AC311E355D09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098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Jua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ArialBlack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None/>
            </a:pPr>
            <a:r>
              <a:rPr lang="ko-KR">
                <a:solidFill>
                  <a:schemeClr val="dk1"/>
                </a:solidFill>
              </a:rPr>
              <a:t>안녕하세요 발표를 맡은 52조 이하린입니다.</a:t>
            </a:r>
            <a:r>
              <a:rPr lang="ko-KR" sz="1000">
                <a:solidFill>
                  <a:schemeClr val="dk1"/>
                </a:solidFill>
              </a:rPr>
              <a:t>분석모델을 통한 청년몰 최적 입지분석을 주제로 발표 시작하겠습니다.</a:t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9c9ec69ff_2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</a:rPr>
              <a:t>전통시장의 활성화 방안으로  청년몰이 제시되었지만 청년몰 사업이 실패함에 따라 공실률이 증가하여 오히려 전통시장의 골칫거리로 남게되었습니다.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1" name="Google Shape;201;ge9c9ec69ff_2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또한 청년몰은 현재, </a:t>
            </a: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정부로부터 매년 100억원 이상을 지원받고 있으며, 지자체 매칭 예산까지 더하면 약 1000억원에 이르는 세금이 투입되고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18" name="Google Shape;21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9c7ad81f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</a:rPr>
              <a:t>하지만 지난 5월 기준 전국 청년몰의 4분의 1인, 26%가 공식적으로 휴,폐업한 상태로 수백억대의 예산을 </a:t>
            </a:r>
            <a:r>
              <a:rPr lang="ko-KR" sz="1200">
                <a:solidFill>
                  <a:schemeClr val="dk1"/>
                </a:solidFill>
              </a:rPr>
              <a:t>투입했지만 </a:t>
            </a:r>
            <a:r>
              <a:rPr lang="ko-KR" sz="1200">
                <a:solidFill>
                  <a:schemeClr val="dk1"/>
                </a:solidFill>
              </a:rPr>
              <a:t>사업 취지를 달성하지 못하는 실정입니다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4" name="Google Shape;234;ge9c7ad81fb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9c9ec69ff_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e9c9ec69ff_2_3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9c9ec69ff_2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저희는 청년몰의 문제점을 파악한 후 폐업요인을 분석해봤습니다.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청년몰의 가장 큰 폐업 요인은, 입지 요건을 고려 하지않은 위치선정이었습니다.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e9c9ec69ff_2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9c9ec69ff_2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e9c9ec69ff_2_3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9c9ec69ff_2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분석 목적은 전통시장 청년몰 활성화를 위한 최적 입지 선정 모델을 구축해, 새로운 청년몰 최적 입지를 선정하고 기존 청년몰의 활성화 가이드 라인을 제시를 목적으로 합니다</a:t>
            </a:r>
            <a:endParaRPr/>
          </a:p>
          <a:p>
            <a:pPr indent="0" lvl="0" marL="762000" rtl="0" algn="just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e9c9ec69ff_2_4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9c9ec69ff_2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성공한 청년몰과 폐업한 청년몰의 요인을 분석하고 상권에 영향을 미치는 영향을 시설, 접근성, 문화시설, 상권 등 다각적인 방향에서 접근해 다양한 변수를 설정했습니다</a:t>
            </a:r>
            <a:endParaRPr/>
          </a:p>
        </p:txBody>
      </p:sp>
      <p:sp>
        <p:nvSpPr>
          <p:cNvPr id="296" name="Google Shape;296;ge9c9ec69ff_2_4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9c9ec69ff_2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정제한 데이터를 기반으로 머신러닝을 통해 청년몰 입지 선정 모델을 개발했습니다.</a:t>
            </a:r>
            <a:endParaRPr/>
          </a:p>
        </p:txBody>
      </p:sp>
      <p:sp>
        <p:nvSpPr>
          <p:cNvPr id="315" name="Google Shape;315;ge9c9ec69ff_2_4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9c9ec69ff_2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모델 결과를 바탕으로 신규 청년몰의 입지를 제안하고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기존 청년몰 입지의 문제점을 제시합니다.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38" name="Google Shape;338;ge9c9ec69ff_2_4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None/>
            </a:pPr>
            <a:r>
              <a:rPr lang="ko-KR"/>
              <a:t>분석 개요, 분석 데이터 활용, 분석 과정 및 결과, 활용 방안 순으로 설명하겠습니다.</a:t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9c7ad81f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다음으로 분석데이터에 대해 말씀드리겠습니다.</a:t>
            </a:r>
            <a:endParaRPr/>
          </a:p>
        </p:txBody>
      </p:sp>
      <p:sp>
        <p:nvSpPr>
          <p:cNvPr id="359" name="Google Shape;359;ge9c7ad81f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70d9f5cab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e70d9f5cab_4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9c3af7ab3_4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None/>
            </a:pPr>
            <a:r>
              <a:rPr lang="ko-KR">
                <a:solidFill>
                  <a:schemeClr val="dk1"/>
                </a:solidFill>
              </a:rPr>
              <a:t>상권 및 전통시장에 관한 논문 분석을 통해, 청년몰 상권에 영향을 미치는 변수 접근성, 주변 상권, 문화시설, 종속 변수 등 4가지 변수를 선정했고,</a:t>
            </a:r>
            <a:endParaRPr/>
          </a:p>
        </p:txBody>
      </p:sp>
      <p:sp>
        <p:nvSpPr>
          <p:cNvPr id="375" name="Google Shape;375;ge9c3af7ab3_4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9c3af7ab3_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이를 바탕으로 공공데이터포털과 지자체포털을 활용해 데이터를 수집했습니다</a:t>
            </a:r>
            <a:endParaRPr/>
          </a:p>
        </p:txBody>
      </p:sp>
      <p:sp>
        <p:nvSpPr>
          <p:cNvPr id="389" name="Google Shape;389;ge9c3af7ab3_4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9c3af7ab3_4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 정제방안에 대해 설명드리겠습니다.</a:t>
            </a:r>
            <a:endParaRPr/>
          </a:p>
        </p:txBody>
      </p:sp>
      <p:sp>
        <p:nvSpPr>
          <p:cNvPr id="396" name="Google Shape;396;ge9c3af7ab3_4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9c3af7ab3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저희는 먼저 </a:t>
            </a:r>
            <a:r>
              <a:rPr lang="ko-KR">
                <a:solidFill>
                  <a:schemeClr val="dk1"/>
                </a:solidFill>
              </a:rPr>
              <a:t>청년몰과 전통시장을 중심으로 </a:t>
            </a:r>
            <a:r>
              <a:rPr lang="ko-KR"/>
              <a:t> 각 데이터</a:t>
            </a:r>
            <a:r>
              <a:rPr lang="ko-KR"/>
              <a:t>마다 서울시의 전통시장 상권 연구자료와 대학 논문을 바탕으로 각 독립변수가 매출에 영향을 미치는 범위를 설정하였습니다. 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e9c3af7ab3_6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9c3af7ab3_4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None/>
            </a:pPr>
            <a:r>
              <a:rPr lang="ko-KR">
                <a:solidFill>
                  <a:schemeClr val="dk1"/>
                </a:solidFill>
              </a:rPr>
              <a:t>그 후, qgis를 통해 </a:t>
            </a:r>
            <a:r>
              <a:rPr lang="ko-KR">
                <a:solidFill>
                  <a:schemeClr val="dk1"/>
                </a:solidFill>
              </a:rPr>
              <a:t>청년몰과 전통시장을 기준으로 </a:t>
            </a:r>
            <a:r>
              <a:rPr lang="ko-KR"/>
              <a:t>500m, 1km, 2km, 3km, 5km 범위로 버퍼를 만들었습니다.</a:t>
            </a:r>
            <a:endParaRPr/>
          </a:p>
        </p:txBody>
      </p:sp>
      <p:sp>
        <p:nvSpPr>
          <p:cNvPr id="421" name="Google Shape;421;ge9c3af7ab3_4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9c3af7ab3_4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생성된 버퍼 영역에 포함되는 터미널, 역세권, 문예회관, 도시철도 등 독립 변수를 정제해 통합했습니다.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6" name="Google Shape;436;ge9c3af7ab3_4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9c3af7ab3_6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None/>
            </a:pPr>
            <a:r>
              <a:rPr lang="ko-KR">
                <a:solidFill>
                  <a:schemeClr val="dk1"/>
                </a:solidFill>
              </a:rPr>
              <a:t>추출한 변수 개수 데이터는 각 변수의 특성에 맞게 다시 정제하였습니다. 원핫인코딩 방식을 이용하여</a:t>
            </a:r>
            <a:r>
              <a:rPr lang="ko-KR"/>
              <a:t> </a:t>
            </a:r>
            <a:r>
              <a:rPr lang="ko-KR"/>
              <a:t>대규모 점포 데이터는 1.5km 내에 대규모 점포가 존재하면 1, 존재하지 않으면 0으로 </a:t>
            </a:r>
            <a:r>
              <a:rPr lang="ko-KR">
                <a:solidFill>
                  <a:schemeClr val="dk1"/>
                </a:solidFill>
              </a:rPr>
              <a:t>변환했습니다. </a:t>
            </a:r>
            <a:r>
              <a:rPr lang="ko-KR"/>
              <a:t>이에 대한 근거는 관련논문에서 일부 발췌하였습니다. </a:t>
            </a:r>
            <a:endParaRPr/>
          </a:p>
        </p:txBody>
      </p:sp>
      <p:sp>
        <p:nvSpPr>
          <p:cNvPr id="451" name="Google Shape;451;ge9c3af7ab3_6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9c3af7ab3_6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000"/>
              </a:lnSpc>
              <a:spcBef>
                <a:spcPts val="2200"/>
              </a:spcBef>
              <a:spcAft>
                <a:spcPts val="2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또 다른 데이터 정제 방안으로, </a:t>
            </a:r>
            <a:r>
              <a:rPr lang="ko-KR">
                <a:solidFill>
                  <a:schemeClr val="dk1"/>
                </a:solidFill>
              </a:rPr>
              <a:t>점포수가 많으면 전통시장 매출액이 높은 경향성을 보이므로, 점포 당 매출액 변수를 구했습니다.</a:t>
            </a:r>
            <a:endParaRPr sz="100"/>
          </a:p>
        </p:txBody>
      </p:sp>
      <p:sp>
        <p:nvSpPr>
          <p:cNvPr id="472" name="Google Shape;472;ge9c3af7ab3_6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e9c3af7ab3_6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None/>
            </a:pPr>
            <a:r>
              <a:rPr lang="ko-KR"/>
              <a:t>다음으로 분석 과정 및 결과를 말씀드리겠습니다</a:t>
            </a:r>
            <a:endParaRPr/>
          </a:p>
        </p:txBody>
      </p:sp>
      <p:sp>
        <p:nvSpPr>
          <p:cNvPr id="491" name="Google Shape;491;ge9c3af7ab3_6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9c3af7ab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e9c3af7ab3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대략적인 데이터 분석 흐름도는 다음과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엑셀과 Qgis로 조건에 맞게 데이터 전처리를 진행한 후, python을 이용하여 데이터 분석 및 모델링을 진행했습니다.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 후, 최적화된 선정모델을 가지고, 결과 도출 및 시각화를 진행했습니다.</a:t>
            </a:r>
            <a:endParaRPr/>
          </a:p>
        </p:txBody>
      </p:sp>
      <p:sp>
        <p:nvSpPr>
          <p:cNvPr id="507" name="Google Shape;507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9c3af7ab3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저희는 전통시장 청년몰 활성화의 판단 기준을 점포 당 매출액으로 설정했습니다.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각각의 독립변수가 종속변수에 미치는 영향을 가설로 세우고 이를 검증해보았습니다.  </a:t>
            </a:r>
            <a:endParaRPr/>
          </a:p>
        </p:txBody>
      </p:sp>
      <p:sp>
        <p:nvSpPr>
          <p:cNvPr id="549" name="Google Shape;549;ge9c3af7ab3_5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e9c3af7ab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먼저 </a:t>
            </a:r>
            <a:r>
              <a:rPr lang="ko-KR">
                <a:solidFill>
                  <a:schemeClr val="dk1"/>
                </a:solidFill>
              </a:rPr>
              <a:t>유의한 변수를 판단하기 위해 점포 당 판매액과</a:t>
            </a:r>
            <a:r>
              <a:rPr lang="ko-KR">
                <a:solidFill>
                  <a:schemeClr val="dk1"/>
                </a:solidFill>
              </a:rPr>
              <a:t> 다른 독립변수의 상관성을 파악하는 상</a:t>
            </a:r>
            <a:r>
              <a:rPr lang="ko-KR">
                <a:solidFill>
                  <a:schemeClr val="dk1"/>
                </a:solidFill>
              </a:rPr>
              <a:t>관관계 분석을 실시했습니다.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분석 결과 가설과 달리 상관계수가 낮은 대학교 변수는 제거했습니다.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64" name="Google Shape;564;ge9c3af7ab3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 이후, R코딩으로 </a:t>
            </a:r>
            <a:r>
              <a:rPr lang="ko-KR"/>
              <a:t>회귀분석의 stepwise를 이용해,  AIC값을 가장 작게 하는 유의한 변수들을 선택했습니다.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선택된 변수들을 </a:t>
            </a:r>
            <a:r>
              <a:rPr lang="ko-KR"/>
              <a:t>박스 플롯을 이용하여 이상치를 확인했고, 특정 변수들의 이상치를 제거했습니다.</a:t>
            </a:r>
            <a:endParaRPr/>
          </a:p>
        </p:txBody>
      </p:sp>
      <p:sp>
        <p:nvSpPr>
          <p:cNvPr id="619" name="Google Shape;619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9c3af7ab3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이후 정제된 독립변수들로 </a:t>
            </a:r>
            <a:r>
              <a:rPr lang="ko-KR"/>
              <a:t>다중 회귀분석을 실시하였고, 조정된 </a:t>
            </a:r>
            <a:r>
              <a:rPr lang="ko-KR" sz="1300">
                <a:solidFill>
                  <a:schemeClr val="dk1"/>
                </a:solidFill>
              </a:rPr>
              <a:t>R-squared 값이 0.813으로 높은 설명력을 확인했습니다. </a:t>
            </a:r>
            <a:endParaRPr sz="300"/>
          </a:p>
        </p:txBody>
      </p:sp>
      <p:sp>
        <p:nvSpPr>
          <p:cNvPr id="638" name="Google Shape;638;ge9c3af7ab3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9c3af7ab3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e9c3af7ab3_0_3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 생성을 위해 테스트 셋 구성의 비율을 25%로 설정하였고, </a:t>
            </a:r>
            <a:r>
              <a:rPr lang="ko-KR"/>
              <a:t>총 5가지의 머신러닝 모델을 생성하여 구축했습니다.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 중 약 80%로 </a:t>
            </a:r>
            <a:r>
              <a:rPr lang="ko-KR">
                <a:solidFill>
                  <a:schemeClr val="dk1"/>
                </a:solidFill>
              </a:rPr>
              <a:t>정확도가 </a:t>
            </a:r>
            <a:r>
              <a:rPr lang="ko-KR"/>
              <a:t>가장 높은 랜덤포레스트를 예측모델로 선택했습니다.</a:t>
            </a:r>
            <a:endParaRPr/>
          </a:p>
        </p:txBody>
      </p:sp>
      <p:sp>
        <p:nvSpPr>
          <p:cNvPr id="663" name="Google Shape;663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9c9ec69ff_2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분석 배경입니다.</a:t>
            </a:r>
            <a:endParaRPr/>
          </a:p>
        </p:txBody>
      </p:sp>
      <p:sp>
        <p:nvSpPr>
          <p:cNvPr id="125" name="Google Shape;125;ge9c9ec69ff_2_2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e9c3af7ab3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e9c3af7ab3_0_3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전국 전통시장 데이터를 모델에 적용해 매출에 따른 입지 분석 결과를 3등급으로 나눠 1순위 금색, 2순위 은색, 3순위 동색으로 나타냈습니다. </a:t>
            </a:r>
            <a:endParaRPr/>
          </a:p>
        </p:txBody>
      </p:sp>
      <p:sp>
        <p:nvSpPr>
          <p:cNvPr id="686" name="Google Shape;686;p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e9df8d6d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기존 청년몰에 모델 적용해 매출 하위 3개의 입지를 확인했습니다. 첫번째로는 </a:t>
            </a:r>
            <a:endParaRPr sz="1400">
              <a:solidFill>
                <a:schemeClr val="dk1"/>
              </a:solidFill>
              <a:highlight>
                <a:srgbClr val="F0882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highlight>
                  <a:srgbClr val="F08820"/>
                </a:highlight>
              </a:rPr>
              <a:t>구축한 모델을 기존 청년몰 데이터의 하위 3개 청년몰에 적용한 결과</a:t>
            </a:r>
            <a:endParaRPr sz="1400">
              <a:solidFill>
                <a:schemeClr val="dk1"/>
              </a:solidFill>
              <a:highlight>
                <a:srgbClr val="F0882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highlight>
                  <a:srgbClr val="F08820"/>
                </a:highlight>
              </a:rPr>
              <a:t> 기존청년몰 입지 요건의 한계를 확인 가능했습니다.</a:t>
            </a:r>
            <a:endParaRPr/>
          </a:p>
        </p:txBody>
      </p:sp>
      <p:sp>
        <p:nvSpPr>
          <p:cNvPr id="702" name="Google Shape;702;ge9df8d6d1c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e9df8d6d1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</a:rPr>
              <a:t>구축한 모델을 기존 청년몰 데이터의 하위 3개 청년몰에 적용한 결과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</a:rPr>
              <a:t> 청년몰 입지 요건의 한계를 확인 가능 </a:t>
            </a:r>
            <a:r>
              <a:rPr lang="ko-KR" sz="1400">
                <a:solidFill>
                  <a:schemeClr val="dk1"/>
                </a:solidFill>
                <a:highlight>
                  <a:srgbClr val="F08820"/>
                </a:highlight>
              </a:rPr>
              <a:t> </a:t>
            </a:r>
            <a:endParaRPr/>
          </a:p>
        </p:txBody>
      </p:sp>
      <p:sp>
        <p:nvSpPr>
          <p:cNvPr id="721" name="Google Shape;721;ge9df8d6d1c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e9df8d6d1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</a:rPr>
              <a:t>구축한 모델을 기존 청년몰 데이터의 하위 3개 청년몰에 적용한 결과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</a:rPr>
              <a:t> 청년몰 입지 요건의 한계를 확인 가능합니다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e9df8d6d1c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입지 분석 모델에 전국 전통시장 데이터를 적용해 상위 3개의 신규 입지를 선정하고 시각화했습니다. 그 결과 1순위로는 통영중앙전통시장 </a:t>
            </a:r>
            <a:endParaRPr/>
          </a:p>
        </p:txBody>
      </p:sp>
      <p:sp>
        <p:nvSpPr>
          <p:cNvPr id="757" name="Google Shape;757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e9c3af7a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ge9c3af7ab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81e16bd8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e81e16bd8b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9c3af7ab3_0_4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9c3af7ab3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여러분은 청년몰을 아시나요?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e9c3af7ab3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모델을 활용해 현재 청년몰 문제점 개선 방안을 제시했습니다.</a:t>
            </a:r>
            <a:endParaRPr/>
          </a:p>
        </p:txBody>
      </p:sp>
      <p:sp>
        <p:nvSpPr>
          <p:cNvPr id="827" name="Google Shape;827;ge9c3af7ab3_2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e81e16bd8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ge81e16bd8b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e9df8d6d1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또한 모델의 업무 활용 방안으로는 3가지가 있습니다.</a:t>
            </a:r>
            <a:endParaRPr/>
          </a:p>
        </p:txBody>
      </p:sp>
      <p:sp>
        <p:nvSpPr>
          <p:cNvPr id="852" name="Google Shape;852;ge9df8d6d1c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e9df8d6d1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저희 조는 더 나아가 </a:t>
            </a:r>
            <a:r>
              <a:rPr lang="ko-KR">
                <a:solidFill>
                  <a:schemeClr val="dk1"/>
                </a:solidFill>
              </a:rPr>
              <a:t>기존 청년몰의 개선방안으로</a:t>
            </a:r>
            <a:r>
              <a:rPr lang="ko-KR"/>
              <a:t> 청년몰 홍보 홈페이지를 제작했습니다.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배너 상단에 있는 신규 청년몰 목록을</a:t>
            </a:r>
            <a:r>
              <a:rPr lang="ko-KR"/>
              <a:t> 클릭하면, 이번 분석 모델로 선정된 신규 청년몰들을</a:t>
            </a:r>
            <a:r>
              <a:rPr lang="ko-KR"/>
              <a:t> 확인할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ge9df8d6d1c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e9c3af7ab3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또한 기존 청년몰 사업에서의 컨텐츠 부족 문제를 보완하기 위해, 청년몰 맛집 투어 여행 가이드 라인도 제시했습니다.  </a:t>
            </a:r>
            <a:endParaRPr/>
          </a:p>
        </p:txBody>
      </p:sp>
      <p:sp>
        <p:nvSpPr>
          <p:cNvPr id="887" name="Google Shape;887;ge9c3af7ab3_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e9c3af7ab3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페이지 하단에는 청년몰 관련 영상과 전국 청년몰 목록을 확인할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highlight>
                  <a:schemeClr val="lt1"/>
                </a:highlight>
              </a:rPr>
              <a:t> 저희는 이 사이트를 통해, 청년몰에 대한 대중의 관심도 증가할 것이라 확신합니다.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904" name="Google Shape;904;ge9c3af7ab3_7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e9c3af7ab3_4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끝으로, 모델을 활용해 청년몰 최적입지를 선정해본 결과,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기존 청년몰 폐업률이 15</a:t>
            </a:r>
            <a:r>
              <a:rPr lang="ko-KR">
                <a:solidFill>
                  <a:schemeClr val="dk1"/>
                </a:solidFill>
              </a:rPr>
              <a:t>%</a:t>
            </a:r>
            <a:r>
              <a:rPr lang="ko-KR"/>
              <a:t> 감소하는 효과를 기대해 볼 수 있습니다. </a:t>
            </a:r>
            <a:endParaRPr/>
          </a:p>
        </p:txBody>
      </p:sp>
      <p:sp>
        <p:nvSpPr>
          <p:cNvPr id="921" name="Google Shape;921;ge9c3af7ab3_4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e9c3af7ab3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None/>
            </a:pPr>
            <a:r>
              <a:rPr lang="ko-KR"/>
              <a:t>이상으로 발표 마치겠습니다. 감사합니다.</a:t>
            </a:r>
            <a:endParaRPr/>
          </a:p>
        </p:txBody>
      </p:sp>
      <p:sp>
        <p:nvSpPr>
          <p:cNvPr id="936" name="Google Shape;936;ge9c3af7ab3_0_4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200">
                <a:solidFill>
                  <a:srgbClr val="3D3D3D"/>
                </a:solidFill>
              </a:rPr>
              <a:t>먼저, </a:t>
            </a:r>
            <a:r>
              <a:rPr lang="ko-KR" sz="1200">
                <a:solidFill>
                  <a:srgbClr val="3D3D3D"/>
                </a:solidFill>
              </a:rPr>
              <a:t>청년몰이란 전통시장 및 상점가의 빈점포를 활용해 청년들이 입점한 몰 형태로 전통시장에 활력을 제고하기 위한 사업을 의미합니다. </a:t>
            </a:r>
            <a:endParaRPr sz="1200">
              <a:solidFill>
                <a:srgbClr val="3D3D3D"/>
              </a:solidFill>
            </a:endParaRPr>
          </a:p>
        </p:txBody>
      </p:sp>
      <p:sp>
        <p:nvSpPr>
          <p:cNvPr id="140" name="Google Shape;140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9c7ad81f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다들 </a:t>
            </a:r>
            <a:r>
              <a:rPr lang="ko-KR">
                <a:solidFill>
                  <a:schemeClr val="dk1"/>
                </a:solidFill>
              </a:rPr>
              <a:t>백종원의 골목식당 즐겨보시나요? 이 프로그램에 나온 청년몰</a:t>
            </a:r>
            <a:r>
              <a:rPr lang="ko-KR"/>
              <a:t>은 </a:t>
            </a:r>
            <a:r>
              <a:rPr lang="ko-KR"/>
              <a:t>일반 시민들에게도 많은 주목을 받기 시작해 한동안 인기를 끌었습니다.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여기서 저희는 궁금해졌습니다 지금의 청년몰은 어떤 모습일까요?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e9c7ad81fb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예상과는 달리 시민들의 큰 관심을 받았던 청년몰은, 영업 실태가 처참한 수준으로 나타났습니다.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저희 52조는 이러한 청년몰의 (문제점)에 대해 물음표를 던졌습니다.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9c9ec69ff_2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청년몰의 문제점입니다.</a:t>
            </a:r>
            <a:endParaRPr/>
          </a:p>
        </p:txBody>
      </p:sp>
      <p:sp>
        <p:nvSpPr>
          <p:cNvPr id="193" name="Google Shape;193;ge9c9ec69ff_2_3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37.png"/><Relationship Id="rId7" Type="http://schemas.openxmlformats.org/officeDocument/2006/relationships/image" Target="../media/image3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9.jp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9E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/>
        </p:nvSpPr>
        <p:spPr>
          <a:xfrm>
            <a:off x="1414238" y="1889627"/>
            <a:ext cx="9363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A1978B"/>
                </a:solidFill>
                <a:latin typeface="Arial Black"/>
                <a:ea typeface="Arial Black"/>
                <a:cs typeface="Arial Black"/>
                <a:sym typeface="Arial Black"/>
              </a:rPr>
              <a:t>분석모델을 통한</a:t>
            </a:r>
            <a:r>
              <a:rPr b="1" i="0" lang="ko-KR" sz="6000" u="none" cap="none" strike="noStrike">
                <a:solidFill>
                  <a:srgbClr val="A1978B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 b="1" sz="6000">
              <a:solidFill>
                <a:srgbClr val="A1978B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6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청년몰 입지분석</a:t>
            </a:r>
            <a:endParaRPr b="1" i="0" sz="6000" u="none" cap="none" strike="noStrike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3379238" y="4584925"/>
            <a:ext cx="5433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accent1"/>
                </a:solidFill>
              </a:rPr>
              <a:t>52조</a:t>
            </a:r>
            <a:endParaRPr b="1" sz="19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accent1"/>
                </a:solidFill>
              </a:rPr>
              <a:t>김이준, 김혜린, 이가영, 이충현, 이하린, 양채연</a:t>
            </a:r>
            <a:endParaRPr b="1" sz="1900">
              <a:solidFill>
                <a:schemeClr val="accent1"/>
              </a:solidFill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9751500" y="5977500"/>
            <a:ext cx="2440500" cy="911400"/>
          </a:xfrm>
          <a:prstGeom prst="rect">
            <a:avLst/>
          </a:prstGeom>
          <a:solidFill>
            <a:srgbClr val="EEE9E2"/>
          </a:solidFill>
          <a:ln cap="flat" cmpd="sng" w="9525">
            <a:solidFill>
              <a:srgbClr val="EEE9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/>
          <p:nvPr/>
        </p:nvSpPr>
        <p:spPr>
          <a:xfrm>
            <a:off x="0" y="12424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Google Shape;204;p22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205" name="Google Shape;205;p22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206" name="Google Shape;206;p22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207" name="Google Shape;207;p22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1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08" name="Google Shape;208;p22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 개요</a:t>
              </a:r>
              <a:endParaRPr/>
            </a:p>
          </p:txBody>
        </p:sp>
      </p:grpSp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525" y="1146675"/>
            <a:ext cx="4265600" cy="4669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0" name="Google Shape;210;p22"/>
          <p:cNvSpPr txBox="1"/>
          <p:nvPr/>
        </p:nvSpPr>
        <p:spPr>
          <a:xfrm>
            <a:off x="4165800" y="5800800"/>
            <a:ext cx="249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출처 : 중앙일보 김선찬기자</a:t>
            </a:r>
            <a:endParaRPr sz="800"/>
          </a:p>
        </p:txBody>
      </p:sp>
      <p:sp>
        <p:nvSpPr>
          <p:cNvPr id="211" name="Google Shape;211;p22"/>
          <p:cNvSpPr txBox="1"/>
          <p:nvPr/>
        </p:nvSpPr>
        <p:spPr>
          <a:xfrm>
            <a:off x="2610596" y="6076530"/>
            <a:ext cx="703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accent1"/>
                </a:solidFill>
              </a:rPr>
              <a:t>전통시장 활성화 정책인 청년몰, 오히려 역효과</a:t>
            </a:r>
            <a:endParaRPr sz="1100">
              <a:solidFill>
                <a:schemeClr val="accent1"/>
              </a:solidFill>
            </a:endParaRPr>
          </a:p>
        </p:txBody>
      </p:sp>
      <p:pic>
        <p:nvPicPr>
          <p:cNvPr id="212" name="Google Shape;2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9075" y="1146675"/>
            <a:ext cx="4739125" cy="4669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3" name="Google Shape;213;p22"/>
          <p:cNvSpPr txBox="1"/>
          <p:nvPr/>
        </p:nvSpPr>
        <p:spPr>
          <a:xfrm>
            <a:off x="9077375" y="5793225"/>
            <a:ext cx="249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출처 :</a:t>
            </a:r>
            <a:r>
              <a:rPr lang="ko-KR" sz="900">
                <a:solidFill>
                  <a:srgbClr val="70707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기호일보 - 아침을 여는 신문 </a:t>
            </a:r>
            <a:endParaRPr sz="800"/>
          </a:p>
        </p:txBody>
      </p:sp>
      <p:sp>
        <p:nvSpPr>
          <p:cNvPr id="214" name="Google Shape;214;p22"/>
          <p:cNvSpPr txBox="1"/>
          <p:nvPr/>
        </p:nvSpPr>
        <p:spPr>
          <a:xfrm>
            <a:off x="1798200" y="283250"/>
            <a:ext cx="859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청년몰 문제점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/>
          <p:nvPr/>
        </p:nvSpPr>
        <p:spPr>
          <a:xfrm>
            <a:off x="0" y="12424"/>
            <a:ext cx="12192000" cy="95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2490400" y="5326925"/>
            <a:ext cx="771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p23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223" name="Google Shape;223;p23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224" name="Google Shape;224;p23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225" name="Google Shape;225;p23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1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26" name="Google Shape;226;p23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 배경</a:t>
              </a:r>
              <a:endParaRPr/>
            </a:p>
          </p:txBody>
        </p:sp>
      </p:grpSp>
      <p:pic>
        <p:nvPicPr>
          <p:cNvPr id="227" name="Google Shape;2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975" y="1479275"/>
            <a:ext cx="6721240" cy="42662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8" name="Google Shape;228;p23"/>
          <p:cNvSpPr txBox="1"/>
          <p:nvPr/>
        </p:nvSpPr>
        <p:spPr>
          <a:xfrm>
            <a:off x="7973100" y="5748200"/>
            <a:ext cx="363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출처 : 소상공인시장진흥공단</a:t>
            </a:r>
            <a:endParaRPr sz="1000"/>
          </a:p>
        </p:txBody>
      </p:sp>
      <p:sp>
        <p:nvSpPr>
          <p:cNvPr id="229" name="Google Shape;229;p23"/>
          <p:cNvSpPr txBox="1"/>
          <p:nvPr/>
        </p:nvSpPr>
        <p:spPr>
          <a:xfrm>
            <a:off x="1798200" y="6095375"/>
            <a:ext cx="859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accent1"/>
                </a:solidFill>
              </a:rPr>
              <a:t>국민의 세금으로 운영되는 청년몰 지원사업금의 통계</a:t>
            </a:r>
            <a:endParaRPr sz="1100">
              <a:solidFill>
                <a:schemeClr val="accent1"/>
              </a:solidFill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1798200" y="283250"/>
            <a:ext cx="859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청년몰 문제점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/>
          <p:nvPr/>
        </p:nvSpPr>
        <p:spPr>
          <a:xfrm>
            <a:off x="0" y="12424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-269300" y="5625550"/>
            <a:ext cx="771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325" y="1437025"/>
            <a:ext cx="6716699" cy="432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239" name="Google Shape;239;p24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240" name="Google Shape;240;p24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241" name="Google Shape;241;p24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242" name="Google Shape;242;p24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1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3" name="Google Shape;243;p24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 배경</a:t>
              </a:r>
              <a:endParaRPr/>
            </a:p>
          </p:txBody>
        </p:sp>
      </p:grpSp>
      <p:sp>
        <p:nvSpPr>
          <p:cNvPr id="244" name="Google Shape;244;p24"/>
          <p:cNvSpPr txBox="1"/>
          <p:nvPr/>
        </p:nvSpPr>
        <p:spPr>
          <a:xfrm>
            <a:off x="7963150" y="5781400"/>
            <a:ext cx="363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출처 : 한겨레신문  </a:t>
            </a:r>
            <a:r>
              <a:rPr lang="ko-KR" sz="1000">
                <a:solidFill>
                  <a:srgbClr val="222222"/>
                </a:solidFill>
              </a:rPr>
              <a:t>이정하 기자</a:t>
            </a:r>
            <a:endParaRPr sz="1000"/>
          </a:p>
        </p:txBody>
      </p:sp>
      <p:sp>
        <p:nvSpPr>
          <p:cNvPr id="245" name="Google Shape;245;p24"/>
          <p:cNvSpPr txBox="1"/>
          <p:nvPr/>
        </p:nvSpPr>
        <p:spPr>
          <a:xfrm>
            <a:off x="1991550" y="6135400"/>
            <a:ext cx="820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accent1"/>
                </a:solidFill>
              </a:rPr>
              <a:t>청년몰 공실률 증가로 주변상권 침체</a:t>
            </a:r>
            <a:r>
              <a:rPr lang="ko-KR" sz="21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 sz="1100">
              <a:solidFill>
                <a:schemeClr val="accent1"/>
              </a:solidFill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1798200" y="283250"/>
            <a:ext cx="859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청년몰 문제점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096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5"/>
          <p:cNvSpPr txBox="1"/>
          <p:nvPr/>
        </p:nvSpPr>
        <p:spPr>
          <a:xfrm>
            <a:off x="7676708" y="735955"/>
            <a:ext cx="28794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44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sz="344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5"/>
          <p:cNvSpPr txBox="1"/>
          <p:nvPr/>
        </p:nvSpPr>
        <p:spPr>
          <a:xfrm>
            <a:off x="1579525" y="2876350"/>
            <a:ext cx="9033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1.3 청년몰 폐업 요인 분석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/>
          <p:nvPr/>
        </p:nvSpPr>
        <p:spPr>
          <a:xfrm>
            <a:off x="0" y="12424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3819203" y="198500"/>
            <a:ext cx="5738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200">
                <a:solidFill>
                  <a:schemeClr val="lt1"/>
                </a:solidFill>
              </a:rPr>
              <a:t>청년몰 폐업 요인 분석 </a:t>
            </a:r>
            <a:endParaRPr sz="3200">
              <a:solidFill>
                <a:schemeClr val="lt1"/>
              </a:solidFill>
            </a:endParaRPr>
          </a:p>
        </p:txBody>
      </p:sp>
      <p:grpSp>
        <p:nvGrpSpPr>
          <p:cNvPr id="262" name="Google Shape;262;p26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263" name="Google Shape;263;p26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264" name="Google Shape;264;p26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265" name="Google Shape;265;p26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1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66" name="Google Shape;266;p26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 개요</a:t>
              </a:r>
              <a:endParaRPr/>
            </a:p>
          </p:txBody>
        </p:sp>
      </p:grpSp>
      <p:pic>
        <p:nvPicPr>
          <p:cNvPr id="267" name="Google Shape;2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825" y="1402550"/>
            <a:ext cx="6932123" cy="458641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/>
          <p:nvPr/>
        </p:nvSpPr>
        <p:spPr>
          <a:xfrm>
            <a:off x="3303003" y="6029675"/>
            <a:ext cx="5738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입지 요인을 고려 하지않은 위치선정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69" name="Google Shape;269;p26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096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7"/>
          <p:cNvSpPr txBox="1"/>
          <p:nvPr/>
        </p:nvSpPr>
        <p:spPr>
          <a:xfrm>
            <a:off x="7676708" y="735955"/>
            <a:ext cx="28794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44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sz="344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1800593" y="2876361"/>
            <a:ext cx="859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1.</a:t>
            </a:r>
            <a:r>
              <a:rPr lang="ko-KR" sz="57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4</a:t>
            </a:r>
            <a:r>
              <a:rPr lang="ko-KR" sz="6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분석 목적 및 방향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/>
          <p:nvPr/>
        </p:nvSpPr>
        <p:spPr>
          <a:xfrm>
            <a:off x="786675" y="2896025"/>
            <a:ext cx="11405400" cy="1056300"/>
          </a:xfrm>
          <a:prstGeom prst="rect">
            <a:avLst/>
          </a:prstGeom>
          <a:solidFill>
            <a:srgbClr val="A197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8"/>
          <p:cNvSpPr/>
          <p:nvPr/>
        </p:nvSpPr>
        <p:spPr>
          <a:xfrm>
            <a:off x="678075" y="1528350"/>
            <a:ext cx="10836000" cy="4030200"/>
          </a:xfrm>
          <a:prstGeom prst="roundRect">
            <a:avLst>
              <a:gd fmla="val 16667" name="adj"/>
            </a:avLst>
          </a:prstGeom>
          <a:solidFill>
            <a:srgbClr val="A197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3088048" y="1674350"/>
            <a:ext cx="6015900" cy="93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0" y="12424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8"/>
          <p:cNvSpPr txBox="1"/>
          <p:nvPr/>
        </p:nvSpPr>
        <p:spPr>
          <a:xfrm>
            <a:off x="3226803" y="1850450"/>
            <a:ext cx="5738400" cy="58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accent1"/>
                </a:solidFill>
              </a:rPr>
              <a:t>분석 목적</a:t>
            </a:r>
            <a:endParaRPr b="1">
              <a:solidFill>
                <a:schemeClr val="accent1"/>
              </a:solidFill>
            </a:endParaRPr>
          </a:p>
        </p:txBody>
      </p:sp>
      <p:grpSp>
        <p:nvGrpSpPr>
          <p:cNvPr id="287" name="Google Shape;287;p28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288" name="Google Shape;288;p28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289" name="Google Shape;289;p28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290" name="Google Shape;290;p28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1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1" name="Google Shape;291;p28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 개요</a:t>
              </a:r>
              <a:endParaRPr/>
            </a:p>
          </p:txBody>
        </p:sp>
      </p:grpSp>
      <p:sp>
        <p:nvSpPr>
          <p:cNvPr id="292" name="Google Shape;292;p28"/>
          <p:cNvSpPr txBox="1"/>
          <p:nvPr/>
        </p:nvSpPr>
        <p:spPr>
          <a:xfrm>
            <a:off x="942775" y="3108275"/>
            <a:ext cx="10306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lt2"/>
                </a:solidFill>
              </a:rPr>
              <a:t>전통시장 청년몰 활성화를 위한 최적 입지 선정 모델을 개발해 신규 청년몰의 최적 입지를 선정하고 기존 </a:t>
            </a:r>
            <a:r>
              <a:rPr b="1" lang="ko-KR" sz="3000">
                <a:solidFill>
                  <a:schemeClr val="lt2"/>
                </a:solidFill>
              </a:rPr>
              <a:t>청년몰의 활성화 가이드 라인을 제시</a:t>
            </a:r>
            <a:r>
              <a:rPr lang="ko-KR" sz="3000">
                <a:solidFill>
                  <a:schemeClr val="lt2"/>
                </a:solidFill>
              </a:rPr>
              <a:t>하는 것을 목적으로 함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293" name="Google Shape;293;p28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/>
          <p:nvPr/>
        </p:nvSpPr>
        <p:spPr>
          <a:xfrm>
            <a:off x="0" y="2896025"/>
            <a:ext cx="12192000" cy="1056300"/>
          </a:xfrm>
          <a:prstGeom prst="rect">
            <a:avLst/>
          </a:prstGeom>
          <a:solidFill>
            <a:srgbClr val="A1978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9"/>
          <p:cNvSpPr/>
          <p:nvPr/>
        </p:nvSpPr>
        <p:spPr>
          <a:xfrm>
            <a:off x="0" y="12424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2222575" y="1547050"/>
            <a:ext cx="7746900" cy="4962000"/>
          </a:xfrm>
          <a:prstGeom prst="roundRect">
            <a:avLst>
              <a:gd fmla="val 5860" name="adj"/>
            </a:avLst>
          </a:prstGeom>
          <a:solidFill>
            <a:srgbClr val="A197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9"/>
          <p:cNvSpPr txBox="1"/>
          <p:nvPr/>
        </p:nvSpPr>
        <p:spPr>
          <a:xfrm>
            <a:off x="3226803" y="227525"/>
            <a:ext cx="5738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분석 방향</a:t>
            </a:r>
            <a:endParaRPr/>
          </a:p>
        </p:txBody>
      </p:sp>
      <p:grpSp>
        <p:nvGrpSpPr>
          <p:cNvPr id="302" name="Google Shape;302;p29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303" name="Google Shape;303;p29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304" name="Google Shape;304;p29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305" name="Google Shape;305;p29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1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306" name="Google Shape;306;p29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 개요</a:t>
              </a:r>
              <a:endParaRPr/>
            </a:p>
          </p:txBody>
        </p:sp>
      </p:grpSp>
      <p:sp>
        <p:nvSpPr>
          <p:cNvPr id="307" name="Google Shape;307;p29"/>
          <p:cNvSpPr/>
          <p:nvPr/>
        </p:nvSpPr>
        <p:spPr>
          <a:xfrm>
            <a:off x="2447400" y="1839475"/>
            <a:ext cx="7297200" cy="93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 sz="1900">
                <a:solidFill>
                  <a:schemeClr val="lt1"/>
                </a:solidFill>
              </a:rPr>
              <a:t>전통시장 청년몰 우수사례를 조사해 청년몰 성공 요인 분석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2447400" y="2947969"/>
            <a:ext cx="7297200" cy="93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 sz="1900">
                <a:solidFill>
                  <a:schemeClr val="lt1"/>
                </a:solidFill>
              </a:rPr>
              <a:t>폐업한 청년몰 분석을 통해 청년몰의 문제점과 원인 파악 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2447400" y="4111233"/>
            <a:ext cx="7297200" cy="93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900">
                <a:solidFill>
                  <a:schemeClr val="lt1"/>
                </a:solidFill>
              </a:rPr>
              <a:t>청년몰 활성화에 영향을 미치는 다각적 요인의 상관관계 분석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2447400" y="5274474"/>
            <a:ext cx="7297200" cy="93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 sz="1800">
                <a:solidFill>
                  <a:schemeClr val="lt1"/>
                </a:solidFill>
              </a:rPr>
              <a:t>시설, 접근성, 문화시설, 상권 등 다양한 관점으로 전통시장 입지 분석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4452600" y="1235750"/>
            <a:ext cx="3207300" cy="52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accent1"/>
                </a:solidFill>
              </a:rPr>
              <a:t>모델 개발</a:t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312" name="Google Shape;312;p29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/>
          <p:nvPr/>
        </p:nvSpPr>
        <p:spPr>
          <a:xfrm>
            <a:off x="0" y="12424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0"/>
          <p:cNvSpPr txBox="1"/>
          <p:nvPr/>
        </p:nvSpPr>
        <p:spPr>
          <a:xfrm>
            <a:off x="2268325" y="198500"/>
            <a:ext cx="7655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분석 모델 개발</a:t>
            </a:r>
            <a:endParaRPr sz="3400">
              <a:solidFill>
                <a:schemeClr val="lt1"/>
              </a:solidFill>
            </a:endParaRPr>
          </a:p>
        </p:txBody>
      </p:sp>
      <p:grpSp>
        <p:nvGrpSpPr>
          <p:cNvPr id="319" name="Google Shape;319;p30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320" name="Google Shape;320;p30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321" name="Google Shape;321;p30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322" name="Google Shape;322;p30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1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323" name="Google Shape;323;p30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 개요</a:t>
              </a:r>
              <a:endParaRPr/>
            </a:p>
          </p:txBody>
        </p:sp>
      </p:grpSp>
      <p:sp>
        <p:nvSpPr>
          <p:cNvPr id="324" name="Google Shape;324;p30"/>
          <p:cNvSpPr/>
          <p:nvPr/>
        </p:nvSpPr>
        <p:spPr>
          <a:xfrm>
            <a:off x="9496450" y="2896025"/>
            <a:ext cx="2695500" cy="1056300"/>
          </a:xfrm>
          <a:prstGeom prst="rect">
            <a:avLst/>
          </a:prstGeom>
          <a:solidFill>
            <a:srgbClr val="A1978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0"/>
          <p:cNvSpPr/>
          <p:nvPr/>
        </p:nvSpPr>
        <p:spPr>
          <a:xfrm>
            <a:off x="0" y="2401200"/>
            <a:ext cx="1414800" cy="20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197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0"/>
          <p:cNvSpPr/>
          <p:nvPr/>
        </p:nvSpPr>
        <p:spPr>
          <a:xfrm>
            <a:off x="1573175" y="2113050"/>
            <a:ext cx="5009100" cy="137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0"/>
          <p:cNvSpPr/>
          <p:nvPr/>
        </p:nvSpPr>
        <p:spPr>
          <a:xfrm flipH="1" rot="10800000">
            <a:off x="1573175" y="3485900"/>
            <a:ext cx="5009100" cy="138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FB3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0"/>
          <p:cNvSpPr txBox="1"/>
          <p:nvPr/>
        </p:nvSpPr>
        <p:spPr>
          <a:xfrm>
            <a:off x="1344575" y="2468538"/>
            <a:ext cx="5433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</a:rPr>
              <a:t>청년몰 입지 예측 데이터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29" name="Google Shape;329;p30"/>
          <p:cNvSpPr txBox="1"/>
          <p:nvPr/>
        </p:nvSpPr>
        <p:spPr>
          <a:xfrm>
            <a:off x="1344575" y="3745138"/>
            <a:ext cx="5433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</a:rPr>
              <a:t>청년몰 입지 분석 데이터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330" name="Google Shape;3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6584704" y="2454625"/>
            <a:ext cx="2304050" cy="20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0"/>
          <p:cNvSpPr/>
          <p:nvPr/>
        </p:nvSpPr>
        <p:spPr>
          <a:xfrm>
            <a:off x="8593175" y="2614075"/>
            <a:ext cx="3356700" cy="1802700"/>
          </a:xfrm>
          <a:prstGeom prst="roundRect">
            <a:avLst>
              <a:gd fmla="val 16667" name="adj"/>
            </a:avLst>
          </a:prstGeom>
          <a:solidFill>
            <a:srgbClr val="A197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lt1"/>
                </a:solidFill>
              </a:rPr>
              <a:t>청년몰 입지 선정 </a:t>
            </a:r>
            <a:endParaRPr b="1" sz="2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lt1"/>
                </a:solidFill>
              </a:rPr>
              <a:t>모델 개발</a:t>
            </a:r>
            <a:endParaRPr b="1" sz="2300">
              <a:solidFill>
                <a:schemeClr val="lt1"/>
              </a:solidFill>
            </a:endParaRPr>
          </a:p>
        </p:txBody>
      </p:sp>
      <p:sp>
        <p:nvSpPr>
          <p:cNvPr id="332" name="Google Shape;332;p30"/>
          <p:cNvSpPr/>
          <p:nvPr/>
        </p:nvSpPr>
        <p:spPr>
          <a:xfrm>
            <a:off x="6778163" y="3036925"/>
            <a:ext cx="1463100" cy="957000"/>
          </a:xfrm>
          <a:prstGeom prst="rightArrow">
            <a:avLst>
              <a:gd fmla="val 50000" name="adj1"/>
              <a:gd fmla="val 42308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55D5B"/>
              </a:solidFill>
            </a:endParaRPr>
          </a:p>
        </p:txBody>
      </p:sp>
      <p:pic>
        <p:nvPicPr>
          <p:cNvPr id="333" name="Google Shape;3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175" y="3281725"/>
            <a:ext cx="691995" cy="4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0"/>
          <p:cNvSpPr txBox="1"/>
          <p:nvPr/>
        </p:nvSpPr>
        <p:spPr>
          <a:xfrm>
            <a:off x="7360050" y="3315325"/>
            <a:ext cx="10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accent6"/>
                </a:solidFill>
              </a:rPr>
              <a:t>기계학습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35" name="Google Shape;335;p30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/>
          <p:nvPr/>
        </p:nvSpPr>
        <p:spPr>
          <a:xfrm>
            <a:off x="0" y="12424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1"/>
          <p:cNvSpPr txBox="1"/>
          <p:nvPr/>
        </p:nvSpPr>
        <p:spPr>
          <a:xfrm>
            <a:off x="2604150" y="198500"/>
            <a:ext cx="69837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200">
                <a:solidFill>
                  <a:schemeClr val="lt1"/>
                </a:solidFill>
              </a:rPr>
              <a:t>분석 프로세스</a:t>
            </a:r>
            <a:endParaRPr sz="32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lt1"/>
              </a:solidFill>
            </a:endParaRPr>
          </a:p>
        </p:txBody>
      </p:sp>
      <p:grpSp>
        <p:nvGrpSpPr>
          <p:cNvPr id="342" name="Google Shape;342;p31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343" name="Google Shape;343;p31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344" name="Google Shape;344;p31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345" name="Google Shape;345;p31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1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346" name="Google Shape;346;p31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 개요</a:t>
              </a:r>
              <a:endParaRPr/>
            </a:p>
          </p:txBody>
        </p:sp>
      </p:grpSp>
      <p:sp>
        <p:nvSpPr>
          <p:cNvPr id="347" name="Google Shape;347;p31"/>
          <p:cNvSpPr/>
          <p:nvPr/>
        </p:nvSpPr>
        <p:spPr>
          <a:xfrm>
            <a:off x="6470325" y="3210800"/>
            <a:ext cx="1465800" cy="426900"/>
          </a:xfrm>
          <a:prstGeom prst="rect">
            <a:avLst/>
          </a:prstGeom>
          <a:solidFill>
            <a:srgbClr val="A1978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1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1"/>
          <p:cNvSpPr/>
          <p:nvPr/>
        </p:nvSpPr>
        <p:spPr>
          <a:xfrm>
            <a:off x="0" y="2401200"/>
            <a:ext cx="1645500" cy="20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197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027650" y="2050650"/>
            <a:ext cx="5009100" cy="137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         </a:t>
            </a:r>
            <a:r>
              <a:rPr lang="ko-KR" sz="2400">
                <a:solidFill>
                  <a:schemeClr val="lt1"/>
                </a:solidFill>
              </a:rPr>
              <a:t>신규 청년몰 최적 위치 선정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1"/>
          <p:cNvSpPr/>
          <p:nvPr/>
        </p:nvSpPr>
        <p:spPr>
          <a:xfrm flipH="1" rot="10800000">
            <a:off x="2027650" y="3423450"/>
            <a:ext cx="5009100" cy="138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FB3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9230200" y="1617900"/>
            <a:ext cx="2550600" cy="1712100"/>
          </a:xfrm>
          <a:prstGeom prst="roundRect">
            <a:avLst>
              <a:gd fmla="val 16667" name="adj"/>
            </a:avLst>
          </a:prstGeom>
          <a:solidFill>
            <a:srgbClr val="424F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</a:rPr>
              <a:t>       전통시장에 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</a:rPr>
              <a:t>      신규 청년몰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</a:rPr>
              <a:t>             유치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9182600" y="3547625"/>
            <a:ext cx="2550300" cy="1712100"/>
          </a:xfrm>
          <a:prstGeom prst="roundRect">
            <a:avLst>
              <a:gd fmla="val 16667" name="adj"/>
            </a:avLst>
          </a:prstGeom>
          <a:solidFill>
            <a:srgbClr val="CFB38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lt1"/>
                </a:solidFill>
              </a:rPr>
              <a:t>      기존 청년몰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lt1"/>
                </a:solidFill>
              </a:rPr>
              <a:t>        개선방안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lt1"/>
                </a:solidFill>
              </a:rPr>
              <a:t>           제시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354" name="Google Shape;354;p31"/>
          <p:cNvSpPr txBox="1"/>
          <p:nvPr/>
        </p:nvSpPr>
        <p:spPr>
          <a:xfrm>
            <a:off x="2948325" y="3838350"/>
            <a:ext cx="350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</a:rPr>
              <a:t>기존 청년몰 문제 평가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55" name="Google Shape;355;p31"/>
          <p:cNvSpPr/>
          <p:nvPr/>
        </p:nvSpPr>
        <p:spPr>
          <a:xfrm flipH="1" rot="10800000">
            <a:off x="7670000" y="3429000"/>
            <a:ext cx="1512600" cy="1320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A1978B"/>
          </a:solidFill>
          <a:ln cap="flat" cmpd="sng" w="9525">
            <a:solidFill>
              <a:srgbClr val="A197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1"/>
          <p:cNvSpPr/>
          <p:nvPr/>
        </p:nvSpPr>
        <p:spPr>
          <a:xfrm>
            <a:off x="7670000" y="2108400"/>
            <a:ext cx="1512600" cy="1320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A1978B"/>
          </a:solidFill>
          <a:ln cap="flat" cmpd="sng" w="9525">
            <a:solidFill>
              <a:srgbClr val="A197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704248" y="497850"/>
            <a:ext cx="166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400" u="none" cap="none" strike="noStrike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grpSp>
        <p:nvGrpSpPr>
          <p:cNvPr id="93" name="Google Shape;93;p14"/>
          <p:cNvGrpSpPr/>
          <p:nvPr/>
        </p:nvGrpSpPr>
        <p:grpSpPr>
          <a:xfrm>
            <a:off x="1975899" y="2167672"/>
            <a:ext cx="3356544" cy="584775"/>
            <a:chOff x="762000" y="1863785"/>
            <a:chExt cx="3356544" cy="584775"/>
          </a:xfrm>
        </p:grpSpPr>
        <p:grpSp>
          <p:nvGrpSpPr>
            <p:cNvPr id="94" name="Google Shape;94;p14"/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95" name="Google Shape;95;p14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96" name="Google Shape;96;p14"/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3200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b="1" sz="32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" name="Google Shape;97;p14"/>
            <p:cNvSpPr txBox="1"/>
            <p:nvPr/>
          </p:nvSpPr>
          <p:spPr>
            <a:xfrm>
              <a:off x="1564640" y="1894265"/>
              <a:ext cx="255390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DDBC9A"/>
                  </a:solidFill>
                </a:rPr>
                <a:t>분석 개요</a:t>
              </a:r>
              <a:endParaRPr b="1"/>
            </a:p>
          </p:txBody>
        </p:sp>
      </p:grpSp>
      <p:grpSp>
        <p:nvGrpSpPr>
          <p:cNvPr id="98" name="Google Shape;98;p14"/>
          <p:cNvGrpSpPr/>
          <p:nvPr/>
        </p:nvGrpSpPr>
        <p:grpSpPr>
          <a:xfrm>
            <a:off x="1975899" y="3209646"/>
            <a:ext cx="3356540" cy="584775"/>
            <a:chOff x="762000" y="1863785"/>
            <a:chExt cx="3356540" cy="584775"/>
          </a:xfrm>
        </p:grpSpPr>
        <p:grpSp>
          <p:nvGrpSpPr>
            <p:cNvPr id="99" name="Google Shape;99;p14"/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101" name="Google Shape;101;p14"/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3200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b="1" sz="32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" name="Google Shape;102;p14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DDBC9A"/>
                  </a:solidFill>
                </a:rPr>
                <a:t>분석 데이터</a:t>
              </a:r>
              <a:endParaRPr b="1"/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1975899" y="4251620"/>
            <a:ext cx="4497456" cy="584775"/>
            <a:chOff x="762000" y="1863785"/>
            <a:chExt cx="4497456" cy="584775"/>
          </a:xfrm>
        </p:grpSpPr>
        <p:grpSp>
          <p:nvGrpSpPr>
            <p:cNvPr id="104" name="Google Shape;104;p14"/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105" name="Google Shape;105;p14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106" name="Google Shape;106;p14"/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3200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b="1" sz="32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" name="Google Shape;107;p14"/>
            <p:cNvSpPr txBox="1"/>
            <p:nvPr/>
          </p:nvSpPr>
          <p:spPr>
            <a:xfrm>
              <a:off x="1564656" y="1894265"/>
              <a:ext cx="3694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DDBC9A"/>
                  </a:solidFill>
                </a:rPr>
                <a:t>분석 과정 및 결과</a:t>
              </a:r>
              <a:endParaRPr b="1"/>
            </a:p>
          </p:txBody>
        </p:sp>
      </p:grpSp>
      <p:grpSp>
        <p:nvGrpSpPr>
          <p:cNvPr id="108" name="Google Shape;108;p14"/>
          <p:cNvGrpSpPr/>
          <p:nvPr/>
        </p:nvGrpSpPr>
        <p:grpSpPr>
          <a:xfrm>
            <a:off x="1975899" y="5293594"/>
            <a:ext cx="3356540" cy="584775"/>
            <a:chOff x="762000" y="1863785"/>
            <a:chExt cx="3356540" cy="584775"/>
          </a:xfrm>
        </p:grpSpPr>
        <p:grpSp>
          <p:nvGrpSpPr>
            <p:cNvPr id="109" name="Google Shape;109;p14"/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110" name="Google Shape;110;p14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111" name="Google Shape;111;p14"/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3200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b="1" sz="32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2" name="Google Shape;112;p14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DDBC9A"/>
                  </a:solidFill>
                </a:rPr>
                <a:t>활용 방안</a:t>
              </a:r>
              <a:endParaRPr b="1"/>
            </a:p>
          </p:txBody>
        </p:sp>
      </p:grpSp>
      <p:pic>
        <p:nvPicPr>
          <p:cNvPr id="113" name="Google Shape;113;p14"/>
          <p:cNvPicPr preferRelativeResize="0"/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7125750" y="0"/>
            <a:ext cx="5066250" cy="685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14" name="Google Shape;114;p14"/>
          <p:cNvCxnSpPr/>
          <p:nvPr/>
        </p:nvCxnSpPr>
        <p:spPr>
          <a:xfrm>
            <a:off x="0" y="1444935"/>
            <a:ext cx="6102900" cy="15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2"/>
          <p:cNvSpPr txBox="1"/>
          <p:nvPr/>
        </p:nvSpPr>
        <p:spPr>
          <a:xfrm>
            <a:off x="8763000" y="2962875"/>
            <a:ext cx="157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B7AFA5"/>
                </a:solidFill>
              </a:rPr>
              <a:t>Part 2.</a:t>
            </a:r>
            <a:endParaRPr b="1" sz="2400">
              <a:solidFill>
                <a:srgbClr val="B7AFA5"/>
              </a:solidFill>
            </a:endParaRPr>
          </a:p>
        </p:txBody>
      </p:sp>
      <p:sp>
        <p:nvSpPr>
          <p:cNvPr id="363" name="Google Shape;363;p32"/>
          <p:cNvSpPr txBox="1"/>
          <p:nvPr/>
        </p:nvSpPr>
        <p:spPr>
          <a:xfrm>
            <a:off x="9089150" y="3947750"/>
            <a:ext cx="2719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2"/>
                </a:solidFill>
              </a:rPr>
              <a:t>2.1. 분석 데이터 목록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2"/>
                </a:solidFill>
              </a:rPr>
              <a:t>2.2. 데이터 정제 방안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4" name="Google Shape;364;p32"/>
          <p:cNvSpPr txBox="1"/>
          <p:nvPr/>
        </p:nvSpPr>
        <p:spPr>
          <a:xfrm>
            <a:off x="8763000" y="34245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CEC9C3"/>
                </a:solidFill>
              </a:rPr>
              <a:t>분석 데이터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096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3"/>
          <p:cNvSpPr txBox="1"/>
          <p:nvPr/>
        </p:nvSpPr>
        <p:spPr>
          <a:xfrm>
            <a:off x="7676708" y="735955"/>
            <a:ext cx="28794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44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sz="344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3"/>
          <p:cNvSpPr txBox="1"/>
          <p:nvPr/>
        </p:nvSpPr>
        <p:spPr>
          <a:xfrm>
            <a:off x="1800593" y="2876361"/>
            <a:ext cx="859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2.1 분석 데이터 목록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4"/>
          <p:cNvSpPr/>
          <p:nvPr/>
        </p:nvSpPr>
        <p:spPr>
          <a:xfrm>
            <a:off x="0" y="12424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4"/>
          <p:cNvSpPr txBox="1"/>
          <p:nvPr/>
        </p:nvSpPr>
        <p:spPr>
          <a:xfrm>
            <a:off x="2604149" y="198500"/>
            <a:ext cx="698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200">
                <a:solidFill>
                  <a:schemeClr val="lt1"/>
                </a:solidFill>
              </a:rPr>
              <a:t>분석 데이터 목록</a:t>
            </a:r>
            <a:endParaRPr sz="4600">
              <a:solidFill>
                <a:schemeClr val="lt1"/>
              </a:solidFill>
            </a:endParaRPr>
          </a:p>
        </p:txBody>
      </p:sp>
      <p:grpSp>
        <p:nvGrpSpPr>
          <p:cNvPr id="379" name="Google Shape;379;p34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380" name="Google Shape;380;p34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381" name="Google Shape;381;p34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382" name="Google Shape;382;p34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2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383" name="Google Shape;383;p34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 데이터</a:t>
              </a:r>
              <a:endParaRPr/>
            </a:p>
          </p:txBody>
        </p:sp>
      </p:grpSp>
      <p:sp>
        <p:nvSpPr>
          <p:cNvPr id="384" name="Google Shape;384;p34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34"/>
          <p:cNvPicPr preferRelativeResize="0"/>
          <p:nvPr/>
        </p:nvPicPr>
        <p:blipFill rotWithShape="1">
          <a:blip r:embed="rId3">
            <a:alphaModFix/>
          </a:blip>
          <a:srcRect b="65476" l="0" r="467" t="0"/>
          <a:stretch/>
        </p:blipFill>
        <p:spPr>
          <a:xfrm>
            <a:off x="1000125" y="4814100"/>
            <a:ext cx="11372849" cy="20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4"/>
          <p:cNvSpPr/>
          <p:nvPr/>
        </p:nvSpPr>
        <p:spPr>
          <a:xfrm>
            <a:off x="678450" y="2342950"/>
            <a:ext cx="10835100" cy="911700"/>
          </a:xfrm>
          <a:prstGeom prst="roundRect">
            <a:avLst>
              <a:gd fmla="val 7368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3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lt1"/>
                </a:solidFill>
              </a:rPr>
              <a:t>상권 및 전통시장에 관한 논문 분석을 통해 청년몰 상권에 영향을 미치는 변수 4가지 선정</a:t>
            </a:r>
            <a:endParaRPr b="1"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5"/>
          <p:cNvPicPr preferRelativeResize="0"/>
          <p:nvPr/>
        </p:nvPicPr>
        <p:blipFill rotWithShape="1">
          <a:blip r:embed="rId3">
            <a:alphaModFix/>
          </a:blip>
          <a:srcRect b="0" l="0" r="0" t="31749"/>
          <a:stretch/>
        </p:blipFill>
        <p:spPr>
          <a:xfrm>
            <a:off x="0" y="0"/>
            <a:ext cx="12191999" cy="40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5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5"/>
          <p:cNvSpPr/>
          <p:nvPr/>
        </p:nvSpPr>
        <p:spPr>
          <a:xfrm>
            <a:off x="678450" y="4583675"/>
            <a:ext cx="10835100" cy="911700"/>
          </a:xfrm>
          <a:prstGeom prst="roundRect">
            <a:avLst>
              <a:gd fmla="val 7368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3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lt1"/>
                </a:solidFill>
              </a:rPr>
              <a:t>선정된 4가지 변수를 바탕으로 데이터 수집</a:t>
            </a:r>
            <a:endParaRPr b="1"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096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6"/>
          <p:cNvSpPr txBox="1"/>
          <p:nvPr/>
        </p:nvSpPr>
        <p:spPr>
          <a:xfrm>
            <a:off x="7676708" y="735955"/>
            <a:ext cx="28794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44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sz="344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6"/>
          <p:cNvSpPr txBox="1"/>
          <p:nvPr/>
        </p:nvSpPr>
        <p:spPr>
          <a:xfrm>
            <a:off x="1800593" y="2876361"/>
            <a:ext cx="859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2.2 데이터 정제 방안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7"/>
          <p:cNvSpPr/>
          <p:nvPr/>
        </p:nvSpPr>
        <p:spPr>
          <a:xfrm>
            <a:off x="0" y="12424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7"/>
          <p:cNvSpPr txBox="1"/>
          <p:nvPr/>
        </p:nvSpPr>
        <p:spPr>
          <a:xfrm>
            <a:off x="2604149" y="198500"/>
            <a:ext cx="698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데이터 정제 방안</a:t>
            </a:r>
            <a:endParaRPr sz="3200">
              <a:solidFill>
                <a:schemeClr val="lt1"/>
              </a:solidFill>
            </a:endParaRPr>
          </a:p>
        </p:txBody>
      </p:sp>
      <p:grpSp>
        <p:nvGrpSpPr>
          <p:cNvPr id="408" name="Google Shape;408;p37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409" name="Google Shape;409;p37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410" name="Google Shape;410;p37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411" name="Google Shape;411;p37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2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412" name="Google Shape;412;p37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 데이터</a:t>
              </a:r>
              <a:endParaRPr/>
            </a:p>
          </p:txBody>
        </p:sp>
      </p:grpSp>
      <p:sp>
        <p:nvSpPr>
          <p:cNvPr id="413" name="Google Shape;413;p37"/>
          <p:cNvSpPr txBox="1"/>
          <p:nvPr/>
        </p:nvSpPr>
        <p:spPr>
          <a:xfrm>
            <a:off x="7055750" y="4614475"/>
            <a:ext cx="493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4" name="Google Shape;4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090952"/>
            <a:ext cx="9587851" cy="5667898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7"/>
          <p:cNvSpPr/>
          <p:nvPr/>
        </p:nvSpPr>
        <p:spPr>
          <a:xfrm>
            <a:off x="3787348" y="4167225"/>
            <a:ext cx="169500" cy="177300"/>
          </a:xfrm>
          <a:prstGeom prst="upArrowCallout">
            <a:avLst>
              <a:gd fmla="val 100000" name="adj1"/>
              <a:gd fmla="val 50000" name="adj2"/>
              <a:gd fmla="val 48429" name="adj3"/>
              <a:gd fmla="val 64977" name="adj4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16" name="Google Shape;416;p37"/>
          <p:cNvGraphicFramePr/>
          <p:nvPr/>
        </p:nvGraphicFramePr>
        <p:xfrm>
          <a:off x="7819475" y="166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{9D316717-662E-4E90-98AE-304628047667}</a:tableStyleId>
              </a:tblPr>
              <a:tblGrid>
                <a:gridCol w="1049925"/>
                <a:gridCol w="3121650"/>
              </a:tblGrid>
              <a:tr h="72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거리 외 변수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인구밀도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72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500m 이내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도시공원, 주차장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72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1km 이내 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도시철도, 버스정류장, 대학교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72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1.5km 이내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대규모 점포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72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3km 이내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버스터미널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72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5km 이내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문화공연장, 관광지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17" name="Google Shape;417;p37"/>
          <p:cNvSpPr txBox="1"/>
          <p:nvPr/>
        </p:nvSpPr>
        <p:spPr>
          <a:xfrm>
            <a:off x="2807588" y="6380950"/>
            <a:ext cx="488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기준 : 전통시장(청년몰)</a:t>
            </a:r>
            <a:endParaRPr sz="1600"/>
          </a:p>
        </p:txBody>
      </p:sp>
      <p:sp>
        <p:nvSpPr>
          <p:cNvPr id="418" name="Google Shape;418;p37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/>
          <p:cNvSpPr/>
          <p:nvPr/>
        </p:nvSpPr>
        <p:spPr>
          <a:xfrm>
            <a:off x="0" y="12424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8"/>
          <p:cNvSpPr txBox="1"/>
          <p:nvPr/>
        </p:nvSpPr>
        <p:spPr>
          <a:xfrm>
            <a:off x="2604149" y="198500"/>
            <a:ext cx="698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데이터 정제 방안</a:t>
            </a:r>
            <a:endParaRPr sz="3200">
              <a:solidFill>
                <a:schemeClr val="lt1"/>
              </a:solidFill>
            </a:endParaRPr>
          </a:p>
        </p:txBody>
      </p:sp>
      <p:grpSp>
        <p:nvGrpSpPr>
          <p:cNvPr id="425" name="Google Shape;425;p38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426" name="Google Shape;426;p38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427" name="Google Shape;427;p38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428" name="Google Shape;428;p38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2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429" name="Google Shape;429;p38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 데이터</a:t>
              </a:r>
              <a:endParaRPr/>
            </a:p>
          </p:txBody>
        </p:sp>
      </p:grpSp>
      <p:sp>
        <p:nvSpPr>
          <p:cNvPr id="430" name="Google Shape;430;p38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38"/>
          <p:cNvGrpSpPr/>
          <p:nvPr/>
        </p:nvGrpSpPr>
        <p:grpSpPr>
          <a:xfrm>
            <a:off x="2491872" y="1099783"/>
            <a:ext cx="7095971" cy="5657926"/>
            <a:chOff x="5519075" y="1202825"/>
            <a:chExt cx="6419951" cy="4804625"/>
          </a:xfrm>
        </p:grpSpPr>
        <p:sp>
          <p:nvSpPr>
            <p:cNvPr id="432" name="Google Shape;432;p38"/>
            <p:cNvSpPr txBox="1"/>
            <p:nvPr/>
          </p:nvSpPr>
          <p:spPr>
            <a:xfrm>
              <a:off x="6261400" y="5589250"/>
              <a:ext cx="49353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400"/>
                </a:spcBef>
                <a:spcAft>
                  <a:spcPts val="14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ko-KR" sz="2000">
                  <a:solidFill>
                    <a:schemeClr val="dk1"/>
                  </a:solidFill>
                </a:rPr>
                <a:t>전통시장 기준 버퍼 생성</a:t>
              </a:r>
              <a:endParaRPr b="1" sz="2000">
                <a:solidFill>
                  <a:schemeClr val="dk1"/>
                </a:solidFill>
              </a:endParaRPr>
            </a:p>
          </p:txBody>
        </p:sp>
        <p:pic>
          <p:nvPicPr>
            <p:cNvPr id="433" name="Google Shape;433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19075" y="1202825"/>
              <a:ext cx="6419951" cy="4386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"/>
          <p:cNvSpPr/>
          <p:nvPr/>
        </p:nvSpPr>
        <p:spPr>
          <a:xfrm>
            <a:off x="0" y="12424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9"/>
          <p:cNvSpPr txBox="1"/>
          <p:nvPr/>
        </p:nvSpPr>
        <p:spPr>
          <a:xfrm>
            <a:off x="2604149" y="198500"/>
            <a:ext cx="698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데이터 정제 방안</a:t>
            </a:r>
            <a:endParaRPr sz="3200">
              <a:solidFill>
                <a:schemeClr val="lt1"/>
              </a:solidFill>
            </a:endParaRPr>
          </a:p>
        </p:txBody>
      </p:sp>
      <p:grpSp>
        <p:nvGrpSpPr>
          <p:cNvPr id="440" name="Google Shape;440;p39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441" name="Google Shape;441;p39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442" name="Google Shape;442;p39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443" name="Google Shape;443;p39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2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444" name="Google Shape;444;p39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 데이터</a:t>
              </a:r>
              <a:endParaRPr/>
            </a:p>
          </p:txBody>
        </p:sp>
      </p:grpSp>
      <p:sp>
        <p:nvSpPr>
          <p:cNvPr id="445" name="Google Shape;445;p39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" name="Google Shape;446;p39"/>
          <p:cNvGrpSpPr/>
          <p:nvPr/>
        </p:nvGrpSpPr>
        <p:grpSpPr>
          <a:xfrm>
            <a:off x="2423676" y="1111343"/>
            <a:ext cx="7343781" cy="5668349"/>
            <a:chOff x="5519075" y="1144625"/>
            <a:chExt cx="6419951" cy="4867625"/>
          </a:xfrm>
        </p:grpSpPr>
        <p:sp>
          <p:nvSpPr>
            <p:cNvPr id="447" name="Google Shape;447;p39"/>
            <p:cNvSpPr txBox="1"/>
            <p:nvPr/>
          </p:nvSpPr>
          <p:spPr>
            <a:xfrm>
              <a:off x="6261400" y="5589250"/>
              <a:ext cx="4935300" cy="4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400"/>
                </a:spcBef>
                <a:spcAft>
                  <a:spcPts val="14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ko-KR" sz="2000">
                  <a:solidFill>
                    <a:schemeClr val="dk1"/>
                  </a:solidFill>
                </a:rPr>
                <a:t>버퍼가 포함하는 독립 변수 정제</a:t>
              </a:r>
              <a:endParaRPr b="1" sz="2000">
                <a:solidFill>
                  <a:schemeClr val="dk1"/>
                </a:solidFill>
              </a:endParaRPr>
            </a:p>
          </p:txBody>
        </p:sp>
        <p:pic>
          <p:nvPicPr>
            <p:cNvPr id="448" name="Google Shape;44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19075" y="1144625"/>
              <a:ext cx="6419951" cy="44260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0"/>
          <p:cNvSpPr/>
          <p:nvPr/>
        </p:nvSpPr>
        <p:spPr>
          <a:xfrm>
            <a:off x="0" y="12424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0"/>
          <p:cNvSpPr txBox="1"/>
          <p:nvPr/>
        </p:nvSpPr>
        <p:spPr>
          <a:xfrm>
            <a:off x="2604149" y="198500"/>
            <a:ext cx="698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데이터 정제 방안</a:t>
            </a:r>
            <a:endParaRPr sz="3200">
              <a:solidFill>
                <a:schemeClr val="lt1"/>
              </a:solidFill>
            </a:endParaRPr>
          </a:p>
        </p:txBody>
      </p:sp>
      <p:grpSp>
        <p:nvGrpSpPr>
          <p:cNvPr id="455" name="Google Shape;455;p40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456" name="Google Shape;456;p40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457" name="Google Shape;457;p40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458" name="Google Shape;458;p40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2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459" name="Google Shape;459;p40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 데이터</a:t>
              </a:r>
              <a:endParaRPr/>
            </a:p>
          </p:txBody>
        </p:sp>
      </p:grpSp>
      <p:sp>
        <p:nvSpPr>
          <p:cNvPr id="460" name="Google Shape;460;p40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0"/>
          <p:cNvSpPr/>
          <p:nvPr/>
        </p:nvSpPr>
        <p:spPr>
          <a:xfrm>
            <a:off x="617325" y="1668450"/>
            <a:ext cx="4630200" cy="1316100"/>
          </a:xfrm>
          <a:prstGeom prst="roundRect">
            <a:avLst>
              <a:gd fmla="val 724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0"/>
          <p:cNvSpPr/>
          <p:nvPr/>
        </p:nvSpPr>
        <p:spPr>
          <a:xfrm>
            <a:off x="236325" y="1346725"/>
            <a:ext cx="2179200" cy="585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0"/>
          <p:cNvSpPr txBox="1"/>
          <p:nvPr/>
        </p:nvSpPr>
        <p:spPr>
          <a:xfrm>
            <a:off x="343250" y="1346725"/>
            <a:ext cx="38214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2"/>
                </a:solidFill>
              </a:rPr>
              <a:t>원-핫 인코딩</a:t>
            </a:r>
            <a:endParaRPr b="1" sz="2500">
              <a:solidFill>
                <a:schemeClr val="lt2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700"/>
              </a:spcBef>
              <a:spcAft>
                <a:spcPts val="170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464" name="Google Shape;464;p40"/>
          <p:cNvSpPr/>
          <p:nvPr/>
        </p:nvSpPr>
        <p:spPr>
          <a:xfrm>
            <a:off x="5336113" y="4303575"/>
            <a:ext cx="973200" cy="7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300" y="3238037"/>
            <a:ext cx="5276850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38" y="3276400"/>
            <a:ext cx="4817875" cy="2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0"/>
          <p:cNvSpPr txBox="1"/>
          <p:nvPr/>
        </p:nvSpPr>
        <p:spPr>
          <a:xfrm>
            <a:off x="779925" y="1931725"/>
            <a:ext cx="446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1.5km 내 대규모 점포 존재    -&gt; 1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>
                <a:solidFill>
                  <a:schemeClr val="dk1"/>
                </a:solidFill>
              </a:rPr>
              <a:t>1.5km 내 대규모 점포 존재 x -&gt; 0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68" name="Google Shape;468;p40"/>
          <p:cNvSpPr/>
          <p:nvPr/>
        </p:nvSpPr>
        <p:spPr>
          <a:xfrm>
            <a:off x="6309325" y="1704625"/>
            <a:ext cx="5451900" cy="1316100"/>
          </a:xfrm>
          <a:prstGeom prst="roundRect">
            <a:avLst>
              <a:gd fmla="val 724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000"/>
              </a:lnSpc>
              <a:spcBef>
                <a:spcPts val="2200"/>
              </a:spcBef>
              <a:spcAft>
                <a:spcPts val="2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-KR" sz="2200">
                <a:solidFill>
                  <a:schemeClr val="dk1"/>
                </a:solidFill>
              </a:rPr>
              <a:t>“주력 업종 매출 감소는 근접한 상권 특히 </a:t>
            </a:r>
            <a:r>
              <a:rPr b="1" i="1" lang="ko-KR" sz="2200">
                <a:solidFill>
                  <a:schemeClr val="dk1"/>
                </a:solidFill>
              </a:rPr>
              <a:t>1.5km 미만 </a:t>
            </a:r>
            <a:r>
              <a:rPr i="1" lang="ko-KR" sz="2200">
                <a:solidFill>
                  <a:schemeClr val="dk1"/>
                </a:solidFill>
              </a:rPr>
              <a:t>일수록 강함”(김동렬, 7p)</a:t>
            </a:r>
            <a:endParaRPr i="1" sz="2200">
              <a:solidFill>
                <a:schemeClr val="dk1"/>
              </a:solidFill>
            </a:endParaRPr>
          </a:p>
        </p:txBody>
      </p:sp>
      <p:sp>
        <p:nvSpPr>
          <p:cNvPr id="469" name="Google Shape;469;p40"/>
          <p:cNvSpPr/>
          <p:nvPr/>
        </p:nvSpPr>
        <p:spPr>
          <a:xfrm>
            <a:off x="5983400" y="1346725"/>
            <a:ext cx="1610400" cy="585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500">
                <a:solidFill>
                  <a:schemeClr val="lt2"/>
                </a:solidFill>
              </a:rPr>
              <a:t>정제 이유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/>
          <p:nvPr/>
        </p:nvSpPr>
        <p:spPr>
          <a:xfrm>
            <a:off x="0" y="12424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1"/>
          <p:cNvSpPr txBox="1"/>
          <p:nvPr/>
        </p:nvSpPr>
        <p:spPr>
          <a:xfrm>
            <a:off x="2604149" y="198500"/>
            <a:ext cx="698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데이터 정제 방안</a:t>
            </a:r>
            <a:endParaRPr sz="3200">
              <a:solidFill>
                <a:schemeClr val="lt1"/>
              </a:solidFill>
            </a:endParaRPr>
          </a:p>
        </p:txBody>
      </p:sp>
      <p:grpSp>
        <p:nvGrpSpPr>
          <p:cNvPr id="476" name="Google Shape;476;p41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477" name="Google Shape;477;p41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478" name="Google Shape;478;p41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479" name="Google Shape;479;p41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2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480" name="Google Shape;480;p41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 데이터</a:t>
              </a:r>
              <a:endParaRPr/>
            </a:p>
          </p:txBody>
        </p:sp>
      </p:grpSp>
      <p:sp>
        <p:nvSpPr>
          <p:cNvPr id="481" name="Google Shape;481;p41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1"/>
          <p:cNvSpPr/>
          <p:nvPr/>
        </p:nvSpPr>
        <p:spPr>
          <a:xfrm>
            <a:off x="617325" y="1668450"/>
            <a:ext cx="9225300" cy="957000"/>
          </a:xfrm>
          <a:prstGeom prst="roundRect">
            <a:avLst>
              <a:gd fmla="val 724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1"/>
          <p:cNvSpPr/>
          <p:nvPr/>
        </p:nvSpPr>
        <p:spPr>
          <a:xfrm>
            <a:off x="236325" y="1346725"/>
            <a:ext cx="3123000" cy="585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1"/>
          <p:cNvSpPr txBox="1"/>
          <p:nvPr/>
        </p:nvSpPr>
        <p:spPr>
          <a:xfrm>
            <a:off x="343250" y="1346725"/>
            <a:ext cx="30162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2"/>
                </a:solidFill>
              </a:rPr>
              <a:t>청년몰 데이터 정제</a:t>
            </a:r>
            <a:endParaRPr b="1" sz="2500">
              <a:solidFill>
                <a:schemeClr val="lt2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700"/>
              </a:spcBef>
              <a:spcAft>
                <a:spcPts val="170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485" name="Google Shape;485;p41"/>
          <p:cNvSpPr txBox="1"/>
          <p:nvPr/>
        </p:nvSpPr>
        <p:spPr>
          <a:xfrm>
            <a:off x="779925" y="1931725"/>
            <a:ext cx="906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점포 당 매출액(sales_per_store) = 매출액(MONEY)/점포수(store_num)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86" name="Google Shape;486;p41"/>
          <p:cNvSpPr/>
          <p:nvPr/>
        </p:nvSpPr>
        <p:spPr>
          <a:xfrm>
            <a:off x="625050" y="3568650"/>
            <a:ext cx="5233500" cy="1574700"/>
          </a:xfrm>
          <a:prstGeom prst="roundRect">
            <a:avLst>
              <a:gd fmla="val 724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000"/>
              </a:lnSpc>
              <a:spcBef>
                <a:spcPts val="2200"/>
              </a:spcBef>
              <a:spcAft>
                <a:spcPts val="220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점포수가 많으면 전통시장 매출액이 높은 경향이 있으므로 점포 당 매출액을 구한다.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87" name="Google Shape;487;p41"/>
          <p:cNvSpPr/>
          <p:nvPr/>
        </p:nvSpPr>
        <p:spPr>
          <a:xfrm>
            <a:off x="343250" y="3128550"/>
            <a:ext cx="1623900" cy="585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2"/>
                </a:solidFill>
              </a:rPr>
              <a:t>정제 이유</a:t>
            </a:r>
            <a:endParaRPr/>
          </a:p>
        </p:txBody>
      </p:sp>
      <p:pic>
        <p:nvPicPr>
          <p:cNvPr id="488" name="Google Shape;4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3210077"/>
            <a:ext cx="5687700" cy="2952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8763000" y="2962875"/>
            <a:ext cx="153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B7AFA5"/>
                </a:solidFill>
              </a:rPr>
              <a:t>Part 1</a:t>
            </a:r>
            <a:r>
              <a:rPr b="1" lang="ko-KR" sz="2400">
                <a:solidFill>
                  <a:srgbClr val="B7AFA5"/>
                </a:solidFill>
              </a:rPr>
              <a:t>.</a:t>
            </a:r>
            <a:endParaRPr b="1" sz="2400">
              <a:solidFill>
                <a:srgbClr val="B7AFA5"/>
              </a:solidFill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8763000" y="3424536"/>
            <a:ext cx="25539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CEC9C3"/>
                </a:solidFill>
              </a:rPr>
              <a:t>분석 개요</a:t>
            </a:r>
            <a:endParaRPr b="1"/>
          </a:p>
        </p:txBody>
      </p:sp>
      <p:sp>
        <p:nvSpPr>
          <p:cNvPr id="122" name="Google Shape;122;p15"/>
          <p:cNvSpPr txBox="1"/>
          <p:nvPr/>
        </p:nvSpPr>
        <p:spPr>
          <a:xfrm>
            <a:off x="9089150" y="3871550"/>
            <a:ext cx="27192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2"/>
                </a:solidFill>
              </a:rPr>
              <a:t>1.1. 분석배경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2"/>
                </a:solidFill>
              </a:rPr>
              <a:t>1.2. 청년몰 문제점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2"/>
                </a:solidFill>
              </a:rPr>
              <a:t>1.3. 청년몰 폐업 요인 분석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2"/>
                </a:solidFill>
              </a:rPr>
              <a:t>1.4. 분석 목적 및 방향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2"/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2"/>
          <p:cNvSpPr txBox="1"/>
          <p:nvPr/>
        </p:nvSpPr>
        <p:spPr>
          <a:xfrm>
            <a:off x="8763000" y="2962875"/>
            <a:ext cx="188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B7AFA5"/>
                </a:solidFill>
              </a:rPr>
              <a:t>Part 3.</a:t>
            </a:r>
            <a:endParaRPr b="1" sz="2400">
              <a:solidFill>
                <a:srgbClr val="B7AFA5"/>
              </a:solidFill>
            </a:endParaRPr>
          </a:p>
        </p:txBody>
      </p:sp>
      <p:sp>
        <p:nvSpPr>
          <p:cNvPr id="495" name="Google Shape;495;p42"/>
          <p:cNvSpPr txBox="1"/>
          <p:nvPr/>
        </p:nvSpPr>
        <p:spPr>
          <a:xfrm>
            <a:off x="9089150" y="3947750"/>
            <a:ext cx="2719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2"/>
                </a:solidFill>
              </a:rPr>
              <a:t>3.1. EDA 통계분석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2"/>
                </a:solidFill>
              </a:rPr>
              <a:t>3.2. 모델 생성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2"/>
                </a:solidFill>
              </a:rPr>
              <a:t>3.3. 모델 적용 결과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96" name="Google Shape;496;p42"/>
          <p:cNvSpPr txBox="1"/>
          <p:nvPr/>
        </p:nvSpPr>
        <p:spPr>
          <a:xfrm>
            <a:off x="8763000" y="34245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CEC9C3"/>
                </a:solidFill>
              </a:rPr>
              <a:t>분석 과정 및 결과</a:t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096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3"/>
          <p:cNvSpPr txBox="1"/>
          <p:nvPr/>
        </p:nvSpPr>
        <p:spPr>
          <a:xfrm>
            <a:off x="7676708" y="735955"/>
            <a:ext cx="28794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44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sz="344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3"/>
          <p:cNvSpPr txBox="1"/>
          <p:nvPr/>
        </p:nvSpPr>
        <p:spPr>
          <a:xfrm>
            <a:off x="1800593" y="2876361"/>
            <a:ext cx="859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3.1 EDA 통계분석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4"/>
          <p:cNvSpPr/>
          <p:nvPr/>
        </p:nvSpPr>
        <p:spPr>
          <a:xfrm>
            <a:off x="0" y="12424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4"/>
          <p:cNvSpPr txBox="1"/>
          <p:nvPr/>
        </p:nvSpPr>
        <p:spPr>
          <a:xfrm>
            <a:off x="3802350" y="198425"/>
            <a:ext cx="458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데이터 분석</a:t>
            </a:r>
            <a:r>
              <a:rPr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200">
                <a:solidFill>
                  <a:schemeClr val="lt1"/>
                </a:solidFill>
              </a:rPr>
              <a:t>절차 흐름도</a:t>
            </a:r>
            <a:endParaRPr/>
          </a:p>
        </p:txBody>
      </p:sp>
      <p:grpSp>
        <p:nvGrpSpPr>
          <p:cNvPr id="511" name="Google Shape;511;p44"/>
          <p:cNvGrpSpPr/>
          <p:nvPr/>
        </p:nvGrpSpPr>
        <p:grpSpPr>
          <a:xfrm>
            <a:off x="266700" y="1155425"/>
            <a:ext cx="11658256" cy="618604"/>
            <a:chOff x="0" y="-4"/>
            <a:chExt cx="11658256" cy="618604"/>
          </a:xfrm>
        </p:grpSpPr>
        <p:sp>
          <p:nvSpPr>
            <p:cNvPr id="512" name="Google Shape;512;p44"/>
            <p:cNvSpPr/>
            <p:nvPr/>
          </p:nvSpPr>
          <p:spPr>
            <a:xfrm>
              <a:off x="0" y="0"/>
              <a:ext cx="4504800" cy="618600"/>
            </a:xfrm>
            <a:prstGeom prst="homePlate">
              <a:avLst>
                <a:gd fmla="val 50000" name="adj"/>
              </a:avLst>
            </a:prstGeom>
            <a:solidFill>
              <a:srgbClr val="424F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4"/>
            <p:cNvSpPr txBox="1"/>
            <p:nvPr/>
          </p:nvSpPr>
          <p:spPr>
            <a:xfrm>
              <a:off x="0" y="-4"/>
              <a:ext cx="3939300" cy="6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106675" spcFirstLastPara="1" rIns="26650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1" lang="ko-KR" sz="2400">
                  <a:solidFill>
                    <a:schemeClr val="lt1"/>
                  </a:solidFill>
                </a:rPr>
                <a:t>데이터 전처리</a:t>
              </a:r>
              <a:endParaRPr b="1" sz="1800"/>
            </a:p>
          </p:txBody>
        </p:sp>
        <p:sp>
          <p:nvSpPr>
            <p:cNvPr id="514" name="Google Shape;514;p44"/>
            <p:cNvSpPr/>
            <p:nvPr/>
          </p:nvSpPr>
          <p:spPr>
            <a:xfrm>
              <a:off x="3810790" y="0"/>
              <a:ext cx="4864500" cy="6186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4"/>
            <p:cNvSpPr txBox="1"/>
            <p:nvPr/>
          </p:nvSpPr>
          <p:spPr>
            <a:xfrm>
              <a:off x="4120073" y="0"/>
              <a:ext cx="4245900" cy="6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80000" spcFirstLastPara="1" rIns="26650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</a:t>
              </a:r>
              <a:r>
                <a:rPr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ko-KR" sz="2400">
                  <a:solidFill>
                    <a:schemeClr val="lt1"/>
                  </a:solidFill>
                </a:rPr>
                <a:t>분석 및 모델링 </a:t>
              </a:r>
              <a:endParaRPr b="1" sz="1800"/>
            </a:p>
          </p:txBody>
        </p:sp>
        <p:sp>
          <p:nvSpPr>
            <p:cNvPr id="516" name="Google Shape;516;p44"/>
            <p:cNvSpPr/>
            <p:nvPr/>
          </p:nvSpPr>
          <p:spPr>
            <a:xfrm>
              <a:off x="7844056" y="0"/>
              <a:ext cx="3814200" cy="618600"/>
            </a:xfrm>
            <a:prstGeom prst="chevron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4"/>
            <p:cNvSpPr txBox="1"/>
            <p:nvPr/>
          </p:nvSpPr>
          <p:spPr>
            <a:xfrm>
              <a:off x="8153339" y="0"/>
              <a:ext cx="3195600" cy="6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80000" spcFirstLastPara="1" rIns="26650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D3D3D"/>
                </a:buClr>
                <a:buSzPts val="2000"/>
                <a:buFont typeface="Arial"/>
                <a:buNone/>
              </a:pPr>
              <a:r>
                <a:rPr b="1" lang="ko-KR" sz="2400">
                  <a:solidFill>
                    <a:srgbClr val="3D3D3D"/>
                  </a:solidFill>
                </a:rPr>
                <a:t>결과 도출 및 시각화</a:t>
              </a:r>
              <a:endParaRPr b="1" sz="2400"/>
            </a:p>
          </p:txBody>
        </p:sp>
      </p:grpSp>
      <p:sp>
        <p:nvSpPr>
          <p:cNvPr id="518" name="Google Shape;518;p44"/>
          <p:cNvSpPr/>
          <p:nvPr/>
        </p:nvSpPr>
        <p:spPr>
          <a:xfrm>
            <a:off x="531824" y="1960092"/>
            <a:ext cx="3152100" cy="6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dk1"/>
                </a:solidFill>
              </a:rPr>
              <a:t>데이터 셋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19" name="Google Shape;519;p44"/>
          <p:cNvSpPr/>
          <p:nvPr/>
        </p:nvSpPr>
        <p:spPr>
          <a:xfrm>
            <a:off x="531800" y="3610809"/>
            <a:ext cx="3152100" cy="16641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accent1"/>
                </a:solidFill>
              </a:rPr>
              <a:t>지오코딩</a:t>
            </a:r>
            <a:endParaRPr sz="1900">
              <a:solidFill>
                <a:schemeClr val="accent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accent1"/>
                </a:solidFill>
              </a:rPr>
              <a:t>버퍼설정</a:t>
            </a:r>
            <a:r>
              <a:rPr lang="ko-KR" sz="1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900"/>
          </a:p>
        </p:txBody>
      </p:sp>
      <p:sp>
        <p:nvSpPr>
          <p:cNvPr id="520" name="Google Shape;520;p44"/>
          <p:cNvSpPr/>
          <p:nvPr/>
        </p:nvSpPr>
        <p:spPr>
          <a:xfrm>
            <a:off x="531824" y="2785451"/>
            <a:ext cx="3152100" cy="6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dk1"/>
                </a:solidFill>
              </a:rPr>
              <a:t>데이터 정제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21" name="Google Shape;521;p44"/>
          <p:cNvSpPr/>
          <p:nvPr/>
        </p:nvSpPr>
        <p:spPr>
          <a:xfrm>
            <a:off x="531824" y="5481667"/>
            <a:ext cx="3152100" cy="6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dk1"/>
                </a:solidFill>
              </a:rPr>
              <a:t>데이터 셀 통합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22" name="Google Shape;522;p44"/>
          <p:cNvSpPr/>
          <p:nvPr/>
        </p:nvSpPr>
        <p:spPr>
          <a:xfrm>
            <a:off x="4519949" y="1960092"/>
            <a:ext cx="3152100" cy="6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dk1"/>
                </a:solidFill>
              </a:rPr>
              <a:t>상관분석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23" name="Google Shape;523;p44"/>
          <p:cNvSpPr/>
          <p:nvPr/>
        </p:nvSpPr>
        <p:spPr>
          <a:xfrm>
            <a:off x="4519724" y="2721901"/>
            <a:ext cx="3152100" cy="6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dk1"/>
                </a:solidFill>
              </a:rPr>
              <a:t>회귀분석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24" name="Google Shape;524;p44"/>
          <p:cNvSpPr/>
          <p:nvPr/>
        </p:nvSpPr>
        <p:spPr>
          <a:xfrm>
            <a:off x="4519949" y="3483709"/>
            <a:ext cx="3152100" cy="6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dk1"/>
                </a:solidFill>
              </a:rPr>
              <a:t>잔차 검증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25" name="Google Shape;525;p44"/>
          <p:cNvSpPr/>
          <p:nvPr/>
        </p:nvSpPr>
        <p:spPr>
          <a:xfrm>
            <a:off x="8422424" y="1960092"/>
            <a:ext cx="3152100" cy="6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dk1"/>
                </a:solidFill>
              </a:rPr>
              <a:t>모델 비교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26" name="Google Shape;526;p44"/>
          <p:cNvSpPr/>
          <p:nvPr/>
        </p:nvSpPr>
        <p:spPr>
          <a:xfrm>
            <a:off x="8422199" y="2713517"/>
            <a:ext cx="3152100" cy="6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dk1"/>
                </a:solidFill>
              </a:rPr>
              <a:t>예측모델 선정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27" name="Google Shape;527;p44"/>
          <p:cNvSpPr/>
          <p:nvPr/>
        </p:nvSpPr>
        <p:spPr>
          <a:xfrm>
            <a:off x="8422424" y="3466942"/>
            <a:ext cx="3152100" cy="6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dk1"/>
                </a:solidFill>
              </a:rPr>
              <a:t>모델 시각화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28" name="Google Shape;528;p44"/>
          <p:cNvSpPr/>
          <p:nvPr/>
        </p:nvSpPr>
        <p:spPr>
          <a:xfrm>
            <a:off x="4477124" y="4245517"/>
            <a:ext cx="3152100" cy="6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dk1"/>
                </a:solidFill>
              </a:rPr>
              <a:t>머신러닝 모델링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29" name="Google Shape;529;p44"/>
          <p:cNvSpPr/>
          <p:nvPr/>
        </p:nvSpPr>
        <p:spPr>
          <a:xfrm>
            <a:off x="4519950" y="5007325"/>
            <a:ext cx="3152100" cy="16641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accent1"/>
                </a:solidFill>
              </a:rPr>
              <a:t>Random Forest,</a:t>
            </a:r>
            <a:endParaRPr sz="1800">
              <a:solidFill>
                <a:schemeClr val="accent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accent1"/>
                </a:solidFill>
              </a:rPr>
              <a:t>XGBoost,</a:t>
            </a:r>
            <a:endParaRPr sz="1800">
              <a:solidFill>
                <a:schemeClr val="accent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accent1"/>
                </a:solidFill>
              </a:rPr>
              <a:t>Lasso,</a:t>
            </a:r>
            <a:endParaRPr sz="1800">
              <a:solidFill>
                <a:schemeClr val="accent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accent1"/>
                </a:solidFill>
              </a:rPr>
              <a:t>Ridge,</a:t>
            </a:r>
            <a:endParaRPr sz="1800">
              <a:solidFill>
                <a:schemeClr val="accent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accent1"/>
                </a:solidFill>
              </a:rPr>
              <a:t>Decision Tree</a:t>
            </a:r>
            <a:r>
              <a:rPr lang="ko-KR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/>
          </a:p>
        </p:txBody>
      </p:sp>
      <p:pic>
        <p:nvPicPr>
          <p:cNvPr id="530" name="Google Shape;5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12" y="1911949"/>
            <a:ext cx="586800" cy="5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" y="3558813"/>
            <a:ext cx="1063718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12" y="2726949"/>
            <a:ext cx="586800" cy="5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4224" y="1874758"/>
            <a:ext cx="630000" cy="6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8949" y="4212583"/>
            <a:ext cx="630000" cy="6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924" y="3441258"/>
            <a:ext cx="630000" cy="6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12" y="5405449"/>
            <a:ext cx="586800" cy="5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0950" y="3390738"/>
            <a:ext cx="1063718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4425" y="2721900"/>
            <a:ext cx="772492" cy="5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4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44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541" name="Google Shape;541;p44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542" name="Google Shape;542;p44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543" name="Google Shape;543;p44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3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544" name="Google Shape;544;p44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분석과정</a:t>
              </a:r>
              <a:endParaRPr/>
            </a:p>
          </p:txBody>
        </p:sp>
      </p:grpSp>
      <p:pic>
        <p:nvPicPr>
          <p:cNvPr descr="지도이(가) 표시된 사진&#10;&#10;자동 생성된 설명" id="545" name="Google Shape;545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61350" y="4411367"/>
            <a:ext cx="3213174" cy="209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0949" y="1890000"/>
            <a:ext cx="630000" cy="6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5"/>
          <p:cNvSpPr/>
          <p:nvPr/>
        </p:nvSpPr>
        <p:spPr>
          <a:xfrm>
            <a:off x="746641" y="1676792"/>
            <a:ext cx="7791900" cy="70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5"/>
          <p:cNvSpPr/>
          <p:nvPr/>
        </p:nvSpPr>
        <p:spPr>
          <a:xfrm>
            <a:off x="0" y="12424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5"/>
          <p:cNvSpPr txBox="1"/>
          <p:nvPr/>
        </p:nvSpPr>
        <p:spPr>
          <a:xfrm>
            <a:off x="4374450" y="198425"/>
            <a:ext cx="3443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분석 가설 설정 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45"/>
          <p:cNvSpPr txBox="1"/>
          <p:nvPr/>
        </p:nvSpPr>
        <p:spPr>
          <a:xfrm>
            <a:off x="762677" y="1767413"/>
            <a:ext cx="9007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500">
                <a:solidFill>
                  <a:srgbClr val="000000"/>
                </a:solidFill>
              </a:rPr>
              <a:t>전통시장 청년몰 활성화의 판단 기준</a:t>
            </a:r>
            <a:r>
              <a:rPr b="1" lang="ko-KR" sz="2500"/>
              <a:t> = </a:t>
            </a:r>
            <a:r>
              <a:rPr b="1" i="0" lang="ko-KR" sz="2500">
                <a:solidFill>
                  <a:srgbClr val="000000"/>
                </a:solidFill>
              </a:rPr>
              <a:t>점포 당 매출액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555" name="Google Shape;555;p45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56" name="Google Shape;556;p45"/>
          <p:cNvGraphicFramePr/>
          <p:nvPr/>
        </p:nvGraphicFramePr>
        <p:xfrm>
          <a:off x="808175" y="2652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{9D316717-662E-4E90-98AE-304628047667}</a:tableStyleId>
              </a:tblPr>
              <a:tblGrid>
                <a:gridCol w="1162800"/>
                <a:gridCol w="9412850"/>
              </a:tblGrid>
              <a:tr h="8352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/>
                        <a:t>가설1</a:t>
                      </a:r>
                      <a:endParaRPr sz="2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BC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청년몰 근처 대학교 유무, 높은 인구 밀도는 청년몰 상권에 긍정적인 영향을 준다.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D2BC"/>
                    </a:solidFill>
                  </a:tcPr>
                </a:tc>
              </a:tr>
              <a:tr h="8352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/>
                        <a:t>가설2</a:t>
                      </a:r>
                      <a:endParaRPr sz="2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BC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청년몰 근처 대규모점포는 청년몰 상권에 부정적인 영향을 준다.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D2BC"/>
                    </a:solidFill>
                  </a:tcPr>
                </a:tc>
              </a:tr>
              <a:tr h="8352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/>
                        <a:t>가설3</a:t>
                      </a:r>
                      <a:endParaRPr sz="2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BC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청년몰 근처 대중교통 이용편의(버스정류장, 버스터미널, 도시철도, 주차장)은 청년몰  접근성에 긍정적 영향을 준다. 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D2BC"/>
                    </a:solidFill>
                  </a:tcPr>
                </a:tc>
              </a:tr>
              <a:tr h="8352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/>
                        <a:t>가설4</a:t>
                      </a:r>
                      <a:endParaRPr sz="2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BC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청년몰 근처 관광지, 도시공원, 문화공연장 유무는 청년몰 영업에 긍정적 영향을 준다.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D2BC"/>
                    </a:solidFill>
                  </a:tcPr>
                </a:tc>
              </a:tr>
            </a:tbl>
          </a:graphicData>
        </a:graphic>
      </p:graphicFrame>
      <p:grpSp>
        <p:nvGrpSpPr>
          <p:cNvPr id="557" name="Google Shape;557;p45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558" name="Google Shape;558;p45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559" name="Google Shape;559;p45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560" name="Google Shape;560;p45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3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561" name="Google Shape;561;p45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분석과정</a:t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6"/>
          <p:cNvSpPr/>
          <p:nvPr/>
        </p:nvSpPr>
        <p:spPr>
          <a:xfrm>
            <a:off x="0" y="12424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6"/>
          <p:cNvSpPr txBox="1"/>
          <p:nvPr/>
        </p:nvSpPr>
        <p:spPr>
          <a:xfrm>
            <a:off x="4038600" y="198500"/>
            <a:ext cx="411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변수 상관관계 분석</a:t>
            </a:r>
            <a:endParaRPr/>
          </a:p>
        </p:txBody>
      </p:sp>
      <p:sp>
        <p:nvSpPr>
          <p:cNvPr id="568" name="Google Shape;568;p46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9" name="Google Shape;569;p46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570" name="Google Shape;570;p46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571" name="Google Shape;571;p46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572" name="Google Shape;572;p46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3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573" name="Google Shape;573;p46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분석과정</a:t>
              </a:r>
              <a:endParaRPr/>
            </a:p>
          </p:txBody>
        </p:sp>
      </p:grpSp>
      <p:pic>
        <p:nvPicPr>
          <p:cNvPr id="574" name="Google Shape;5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675" y="1602975"/>
            <a:ext cx="8750774" cy="46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7"/>
          <p:cNvSpPr/>
          <p:nvPr/>
        </p:nvSpPr>
        <p:spPr>
          <a:xfrm>
            <a:off x="387050" y="1270850"/>
            <a:ext cx="4306200" cy="524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7"/>
          <p:cNvSpPr/>
          <p:nvPr/>
        </p:nvSpPr>
        <p:spPr>
          <a:xfrm>
            <a:off x="9452050" y="1347050"/>
            <a:ext cx="2276700" cy="524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7"/>
          <p:cNvSpPr/>
          <p:nvPr/>
        </p:nvSpPr>
        <p:spPr>
          <a:xfrm>
            <a:off x="0" y="12424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7"/>
          <p:cNvSpPr txBox="1"/>
          <p:nvPr/>
        </p:nvSpPr>
        <p:spPr>
          <a:xfrm>
            <a:off x="3316950" y="198375"/>
            <a:ext cx="555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회귀 분석 : 독립 변수 선택</a:t>
            </a:r>
            <a:endParaRPr/>
          </a:p>
        </p:txBody>
      </p:sp>
      <p:sp>
        <p:nvSpPr>
          <p:cNvPr id="583" name="Google Shape;583;p47"/>
          <p:cNvSpPr/>
          <p:nvPr/>
        </p:nvSpPr>
        <p:spPr>
          <a:xfrm>
            <a:off x="555299" y="2175175"/>
            <a:ext cx="1962900" cy="316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버스정류장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7"/>
          <p:cNvSpPr/>
          <p:nvPr/>
        </p:nvSpPr>
        <p:spPr>
          <a:xfrm>
            <a:off x="555299" y="2696606"/>
            <a:ext cx="1962900" cy="316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도시철도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7"/>
          <p:cNvSpPr/>
          <p:nvPr/>
        </p:nvSpPr>
        <p:spPr>
          <a:xfrm>
            <a:off x="555299" y="3218038"/>
            <a:ext cx="1962900" cy="316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상점수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7"/>
          <p:cNvSpPr/>
          <p:nvPr/>
        </p:nvSpPr>
        <p:spPr>
          <a:xfrm>
            <a:off x="555299" y="3739469"/>
            <a:ext cx="1962900" cy="316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버스터미널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7"/>
          <p:cNvSpPr/>
          <p:nvPr/>
        </p:nvSpPr>
        <p:spPr>
          <a:xfrm>
            <a:off x="555299" y="4260900"/>
            <a:ext cx="1962900" cy="316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관광지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7"/>
          <p:cNvSpPr/>
          <p:nvPr/>
        </p:nvSpPr>
        <p:spPr>
          <a:xfrm>
            <a:off x="555299" y="4782331"/>
            <a:ext cx="1962900" cy="316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대학교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7"/>
          <p:cNvSpPr/>
          <p:nvPr/>
        </p:nvSpPr>
        <p:spPr>
          <a:xfrm>
            <a:off x="555299" y="5303763"/>
            <a:ext cx="1962900" cy="316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도시공원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7"/>
          <p:cNvSpPr/>
          <p:nvPr/>
        </p:nvSpPr>
        <p:spPr>
          <a:xfrm>
            <a:off x="2594399" y="2068731"/>
            <a:ext cx="1962900" cy="316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주차장 수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7"/>
          <p:cNvSpPr/>
          <p:nvPr/>
        </p:nvSpPr>
        <p:spPr>
          <a:xfrm>
            <a:off x="2594399" y="2535734"/>
            <a:ext cx="1962900" cy="316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문화시설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7"/>
          <p:cNvSpPr/>
          <p:nvPr/>
        </p:nvSpPr>
        <p:spPr>
          <a:xfrm>
            <a:off x="2594399" y="3002737"/>
            <a:ext cx="1962900" cy="316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대규모점포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7"/>
          <p:cNvSpPr/>
          <p:nvPr/>
        </p:nvSpPr>
        <p:spPr>
          <a:xfrm>
            <a:off x="2594399" y="3469739"/>
            <a:ext cx="1962900" cy="316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주차구획수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7"/>
          <p:cNvSpPr/>
          <p:nvPr/>
        </p:nvSpPr>
        <p:spPr>
          <a:xfrm>
            <a:off x="2594399" y="3936742"/>
            <a:ext cx="1962900" cy="316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시군구 인구수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7"/>
          <p:cNvSpPr/>
          <p:nvPr/>
        </p:nvSpPr>
        <p:spPr>
          <a:xfrm>
            <a:off x="2594399" y="4403745"/>
            <a:ext cx="1962900" cy="316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시군구 기준 시장수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7"/>
          <p:cNvSpPr/>
          <p:nvPr/>
        </p:nvSpPr>
        <p:spPr>
          <a:xfrm>
            <a:off x="2597199" y="4870747"/>
            <a:ext cx="1962900" cy="316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시군구 기준 상점수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7"/>
          <p:cNvSpPr/>
          <p:nvPr/>
        </p:nvSpPr>
        <p:spPr>
          <a:xfrm>
            <a:off x="2597199" y="5337750"/>
            <a:ext cx="1962900" cy="316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점포당 대상 인구수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7"/>
          <p:cNvSpPr/>
          <p:nvPr/>
        </p:nvSpPr>
        <p:spPr>
          <a:xfrm>
            <a:off x="9608949" y="1557600"/>
            <a:ext cx="1962000" cy="350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상점수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599" name="Google Shape;599;p47"/>
          <p:cNvSpPr/>
          <p:nvPr/>
        </p:nvSpPr>
        <p:spPr>
          <a:xfrm>
            <a:off x="9608949" y="2056214"/>
            <a:ext cx="1962000" cy="350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버스터미널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600" name="Google Shape;600;p47"/>
          <p:cNvSpPr/>
          <p:nvPr/>
        </p:nvSpPr>
        <p:spPr>
          <a:xfrm>
            <a:off x="9608949" y="2554828"/>
            <a:ext cx="1962000" cy="350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관광지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601" name="Google Shape;601;p47"/>
          <p:cNvSpPr/>
          <p:nvPr/>
        </p:nvSpPr>
        <p:spPr>
          <a:xfrm>
            <a:off x="9608949" y="3053443"/>
            <a:ext cx="1962000" cy="350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도시공원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602" name="Google Shape;602;p47"/>
          <p:cNvSpPr/>
          <p:nvPr/>
        </p:nvSpPr>
        <p:spPr>
          <a:xfrm>
            <a:off x="9608949" y="3552057"/>
            <a:ext cx="1962000" cy="350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주차장 수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603" name="Google Shape;603;p47"/>
          <p:cNvSpPr/>
          <p:nvPr/>
        </p:nvSpPr>
        <p:spPr>
          <a:xfrm>
            <a:off x="9608949" y="4050671"/>
            <a:ext cx="1962000" cy="350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문화시설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604" name="Google Shape;604;p47"/>
          <p:cNvSpPr/>
          <p:nvPr/>
        </p:nvSpPr>
        <p:spPr>
          <a:xfrm>
            <a:off x="9608949" y="4549285"/>
            <a:ext cx="1962000" cy="350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대규모점포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605" name="Google Shape;605;p47"/>
          <p:cNvSpPr/>
          <p:nvPr/>
        </p:nvSpPr>
        <p:spPr>
          <a:xfrm>
            <a:off x="9608949" y="5047900"/>
            <a:ext cx="1962000" cy="350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주차구획수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606" name="Google Shape;606;p47"/>
          <p:cNvSpPr/>
          <p:nvPr/>
        </p:nvSpPr>
        <p:spPr>
          <a:xfrm>
            <a:off x="9608949" y="5546514"/>
            <a:ext cx="1962000" cy="350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시군구 인구수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607" name="Google Shape;607;p47"/>
          <p:cNvSpPr/>
          <p:nvPr/>
        </p:nvSpPr>
        <p:spPr>
          <a:xfrm>
            <a:off x="9608949" y="6045128"/>
            <a:ext cx="1962000" cy="350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</a:rPr>
              <a:t>점포당 대상 인구수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608" name="Google Shape;608;p47"/>
          <p:cNvSpPr/>
          <p:nvPr/>
        </p:nvSpPr>
        <p:spPr>
          <a:xfrm flipH="1">
            <a:off x="5571400" y="2979125"/>
            <a:ext cx="3046500" cy="1684800"/>
          </a:xfrm>
          <a:prstGeom prst="roundRect">
            <a:avLst>
              <a:gd fmla="val 16667" name="adj"/>
            </a:avLst>
          </a:prstGeom>
          <a:solidFill>
            <a:srgbClr val="CFB38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 sz="2500">
                <a:solidFill>
                  <a:schemeClr val="lt1"/>
                </a:solidFill>
              </a:rPr>
              <a:t>R에서 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500">
                <a:solidFill>
                  <a:schemeClr val="lt1"/>
                </a:solidFill>
              </a:rPr>
              <a:t>Stepwise 적용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600">
                <a:solidFill>
                  <a:schemeClr val="accent1"/>
                </a:solidFill>
              </a:rPr>
              <a:t>AIC = 194.48</a:t>
            </a:r>
            <a:endParaRPr b="1" sz="1900">
              <a:solidFill>
                <a:schemeClr val="accent1"/>
              </a:solidFill>
            </a:endParaRPr>
          </a:p>
        </p:txBody>
      </p:sp>
      <p:sp>
        <p:nvSpPr>
          <p:cNvPr id="609" name="Google Shape;609;p47"/>
          <p:cNvSpPr/>
          <p:nvPr/>
        </p:nvSpPr>
        <p:spPr>
          <a:xfrm>
            <a:off x="8645800" y="3540725"/>
            <a:ext cx="752400" cy="561600"/>
          </a:xfrm>
          <a:prstGeom prst="rightArrow">
            <a:avLst>
              <a:gd fmla="val 67725" name="adj1"/>
              <a:gd fmla="val 66051" name="adj2"/>
            </a:avLst>
          </a:prstGeom>
          <a:solidFill>
            <a:srgbClr val="A197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7"/>
          <p:cNvSpPr/>
          <p:nvPr/>
        </p:nvSpPr>
        <p:spPr>
          <a:xfrm>
            <a:off x="4788000" y="3540725"/>
            <a:ext cx="752400" cy="561600"/>
          </a:xfrm>
          <a:prstGeom prst="rightArrow">
            <a:avLst>
              <a:gd fmla="val 67725" name="adj1"/>
              <a:gd fmla="val 66051" name="adj2"/>
            </a:avLst>
          </a:prstGeom>
          <a:solidFill>
            <a:srgbClr val="A197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7"/>
          <p:cNvSpPr/>
          <p:nvPr/>
        </p:nvSpPr>
        <p:spPr>
          <a:xfrm>
            <a:off x="106426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2" name="Google Shape;612;p47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613" name="Google Shape;613;p47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614" name="Google Shape;614;p47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615" name="Google Shape;615;p47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3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16" name="Google Shape;616;p47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분석과정</a:t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8"/>
          <p:cNvSpPr/>
          <p:nvPr/>
        </p:nvSpPr>
        <p:spPr>
          <a:xfrm>
            <a:off x="0" y="12424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8"/>
          <p:cNvSpPr txBox="1"/>
          <p:nvPr/>
        </p:nvSpPr>
        <p:spPr>
          <a:xfrm>
            <a:off x="4902750" y="198500"/>
            <a:ext cx="238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이상치 제거</a:t>
            </a:r>
            <a:endParaRPr/>
          </a:p>
        </p:txBody>
      </p:sp>
      <p:pic>
        <p:nvPicPr>
          <p:cNvPr id="623" name="Google Shape;6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38" y="1303175"/>
            <a:ext cx="3119925" cy="21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450" y="2584025"/>
            <a:ext cx="3119925" cy="217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650" y="4063275"/>
            <a:ext cx="3122542" cy="21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8"/>
          <p:cNvSpPr/>
          <p:nvPr/>
        </p:nvSpPr>
        <p:spPr>
          <a:xfrm>
            <a:off x="1295650" y="3484725"/>
            <a:ext cx="1815000" cy="31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</a:rPr>
              <a:t>주차장 수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8"/>
          <p:cNvSpPr/>
          <p:nvPr/>
        </p:nvSpPr>
        <p:spPr>
          <a:xfrm>
            <a:off x="4895000" y="4758875"/>
            <a:ext cx="1716600" cy="31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</a:rPr>
              <a:t>주차구획수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8"/>
          <p:cNvSpPr/>
          <p:nvPr/>
        </p:nvSpPr>
        <p:spPr>
          <a:xfrm>
            <a:off x="7561625" y="1502625"/>
            <a:ext cx="4114800" cy="4962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accent1"/>
                </a:solidFill>
              </a:rPr>
              <a:t> ⇨ 선정된 독립 변수에 대하여 Boxplot을 적용하여 Outlier 확인</a:t>
            </a:r>
            <a:endParaRPr sz="22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accent1"/>
                </a:solidFill>
              </a:rPr>
              <a:t> ⇨ 주차장 수, 주차구획수, 점포당 대상 인구수 변수에 대해 Outlier 제거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629" name="Google Shape;629;p48"/>
          <p:cNvSpPr/>
          <p:nvPr/>
        </p:nvSpPr>
        <p:spPr>
          <a:xfrm>
            <a:off x="1273300" y="6240400"/>
            <a:ext cx="1925100" cy="31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점포당 대상 인구수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8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1" name="Google Shape;631;p48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632" name="Google Shape;632;p48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633" name="Google Shape;633;p48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634" name="Google Shape;634;p48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3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35" name="Google Shape;635;p48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분석과정</a:t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9"/>
          <p:cNvSpPr/>
          <p:nvPr/>
        </p:nvSpPr>
        <p:spPr>
          <a:xfrm>
            <a:off x="0" y="12536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9"/>
          <p:cNvSpPr txBox="1"/>
          <p:nvPr/>
        </p:nvSpPr>
        <p:spPr>
          <a:xfrm>
            <a:off x="4253250" y="198425"/>
            <a:ext cx="364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다중회귀분석 예측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42" name="Google Shape;642;p49"/>
          <p:cNvGraphicFramePr/>
          <p:nvPr/>
        </p:nvGraphicFramePr>
        <p:xfrm>
          <a:off x="7614150" y="313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{9D316717-662E-4E90-98AE-304628047667}</a:tableStyleId>
              </a:tblPr>
              <a:tblGrid>
                <a:gridCol w="1959625"/>
                <a:gridCol w="1959625"/>
              </a:tblGrid>
              <a:tr h="64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/>
                        <a:t>R-squared</a:t>
                      </a:r>
                      <a:endParaRPr sz="21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1978B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/>
                        <a:t>0.8739</a:t>
                      </a:r>
                      <a:endParaRPr sz="21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4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/>
                        <a:t>adj.</a:t>
                      </a:r>
                      <a:r>
                        <a:rPr lang="ko-KR" sz="2100">
                          <a:solidFill>
                            <a:schemeClr val="dk1"/>
                          </a:solidFill>
                        </a:rPr>
                        <a:t>R-squared</a:t>
                      </a:r>
                      <a:endParaRPr sz="2100"/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1978B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/>
                        <a:t>0.8137</a:t>
                      </a:r>
                      <a:endParaRPr sz="2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43" name="Google Shape;643;p49"/>
          <p:cNvSpPr txBox="1"/>
          <p:nvPr/>
        </p:nvSpPr>
        <p:spPr>
          <a:xfrm>
            <a:off x="8297175" y="4775775"/>
            <a:ext cx="349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81.3%로 높은 설명력을 가짐</a:t>
            </a:r>
            <a:endParaRPr b="1" sz="2000"/>
          </a:p>
        </p:txBody>
      </p:sp>
      <p:sp>
        <p:nvSpPr>
          <p:cNvPr id="644" name="Google Shape;644;p49"/>
          <p:cNvSpPr txBox="1"/>
          <p:nvPr/>
        </p:nvSpPr>
        <p:spPr>
          <a:xfrm>
            <a:off x="694750" y="1778200"/>
            <a:ext cx="525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Malgun Gothic"/>
                <a:ea typeface="Malgun Gothic"/>
                <a:cs typeface="Malgun Gothic"/>
                <a:sym typeface="Malgun Gothic"/>
              </a:rPr>
              <a:t>➤  다중회귀분석 예측 결과 그래프</a:t>
            </a:r>
            <a:r>
              <a:rPr lang="ko-KR" sz="2500"/>
              <a:t> </a:t>
            </a:r>
            <a:endParaRPr sz="2500"/>
          </a:p>
        </p:txBody>
      </p:sp>
      <p:sp>
        <p:nvSpPr>
          <p:cNvPr id="645" name="Google Shape;645;p49"/>
          <p:cNvSpPr/>
          <p:nvPr/>
        </p:nvSpPr>
        <p:spPr>
          <a:xfrm rot="5400000">
            <a:off x="7628675" y="4511725"/>
            <a:ext cx="711900" cy="557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9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7" name="Google Shape;6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00" y="2656375"/>
            <a:ext cx="6757975" cy="334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48" name="Google Shape;648;p49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649" name="Google Shape;649;p49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650" name="Google Shape;650;p49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651" name="Google Shape;651;p49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3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52" name="Google Shape;652;p49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분석과정</a:t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096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0"/>
          <p:cNvSpPr txBox="1"/>
          <p:nvPr/>
        </p:nvSpPr>
        <p:spPr>
          <a:xfrm>
            <a:off x="7676708" y="735955"/>
            <a:ext cx="28794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44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sz="344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50"/>
          <p:cNvSpPr txBox="1"/>
          <p:nvPr/>
        </p:nvSpPr>
        <p:spPr>
          <a:xfrm>
            <a:off x="1800593" y="2876361"/>
            <a:ext cx="859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3.2 모델 생성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1"/>
          <p:cNvSpPr/>
          <p:nvPr/>
        </p:nvSpPr>
        <p:spPr>
          <a:xfrm>
            <a:off x="0" y="12424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1"/>
          <p:cNvSpPr txBox="1"/>
          <p:nvPr/>
        </p:nvSpPr>
        <p:spPr>
          <a:xfrm>
            <a:off x="3811500" y="193625"/>
            <a:ext cx="456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머신러닝 모델 선정하기</a:t>
            </a:r>
            <a:endParaRPr/>
          </a:p>
        </p:txBody>
      </p:sp>
      <p:sp>
        <p:nvSpPr>
          <p:cNvPr id="667" name="Google Shape;667;p51"/>
          <p:cNvSpPr txBox="1"/>
          <p:nvPr/>
        </p:nvSpPr>
        <p:spPr>
          <a:xfrm>
            <a:off x="1777900" y="5915825"/>
            <a:ext cx="8950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➤ 정</a:t>
            </a: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확도가 80.06</a:t>
            </a:r>
            <a:r>
              <a:rPr lang="ko-KR" sz="2200">
                <a:solidFill>
                  <a:schemeClr val="dk1"/>
                </a:solidFill>
              </a:rPr>
              <a:t>6%, RMSLE가 0.1958인</a:t>
            </a: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sz="2200">
                <a:solidFill>
                  <a:schemeClr val="dk1"/>
                </a:solidFill>
                <a:highlight>
                  <a:srgbClr val="FFD966"/>
                </a:highlight>
              </a:rPr>
              <a:t>랜덤포레스트</a:t>
            </a: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 모델 구축 </a:t>
            </a:r>
            <a:endParaRPr sz="1800"/>
          </a:p>
        </p:txBody>
      </p:sp>
      <p:graphicFrame>
        <p:nvGraphicFramePr>
          <p:cNvPr id="668" name="Google Shape;668;p51"/>
          <p:cNvGraphicFramePr/>
          <p:nvPr/>
        </p:nvGraphicFramePr>
        <p:xfrm>
          <a:off x="6272675" y="20840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{B251C385-73A5-4C7F-AE8F-AC311E355D09}</a:tableStyleId>
              </a:tblPr>
              <a:tblGrid>
                <a:gridCol w="1805125"/>
                <a:gridCol w="1816925"/>
                <a:gridCol w="1816925"/>
              </a:tblGrid>
              <a:tr h="883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/>
                        <a:t>Model</a:t>
                      </a:r>
                      <a:endParaRPr sz="1600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1978B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/>
                        <a:t>Accuracy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1978B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/>
                        <a:t>RMSLE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1978B">
                        <a:alpha val="64709"/>
                      </a:srgbClr>
                    </a:solidFill>
                  </a:tcPr>
                </a:tc>
              </a:tr>
              <a:tr h="467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Random Forest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80.066%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0.1958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467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XGBoost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56.778%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0.4322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Ridge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78.332%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0.2167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Lasso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78.574%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0.2143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Decision Tree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32.030%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0.5936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669" name="Google Shape;669;p51"/>
          <p:cNvSpPr/>
          <p:nvPr/>
        </p:nvSpPr>
        <p:spPr>
          <a:xfrm>
            <a:off x="10728125" y="66111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51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671" name="Google Shape;671;p51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672" name="Google Shape;672;p51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673" name="Google Shape;673;p51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3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74" name="Google Shape;674;p51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분석과정</a:t>
              </a:r>
              <a:endParaRPr/>
            </a:p>
          </p:txBody>
        </p:sp>
      </p:grpSp>
      <p:pic>
        <p:nvPicPr>
          <p:cNvPr id="675" name="Google Shape;67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00" y="1998750"/>
            <a:ext cx="5209825" cy="33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096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7676708" y="735955"/>
            <a:ext cx="28794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44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sz="344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1800593" y="2876361"/>
            <a:ext cx="859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1.1 분석 배경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096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2"/>
          <p:cNvSpPr txBox="1"/>
          <p:nvPr/>
        </p:nvSpPr>
        <p:spPr>
          <a:xfrm>
            <a:off x="7676708" y="735955"/>
            <a:ext cx="28794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44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sz="344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52"/>
          <p:cNvSpPr txBox="1"/>
          <p:nvPr/>
        </p:nvSpPr>
        <p:spPr>
          <a:xfrm>
            <a:off x="1800593" y="2876361"/>
            <a:ext cx="859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3.3 모델 적용 결과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/>
          <p:nvPr/>
        </p:nvSpPr>
        <p:spPr>
          <a:xfrm>
            <a:off x="0" y="0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53"/>
          <p:cNvSpPr txBox="1"/>
          <p:nvPr/>
        </p:nvSpPr>
        <p:spPr>
          <a:xfrm>
            <a:off x="4612350" y="198500"/>
            <a:ext cx="296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모델 적용 결과 </a:t>
            </a:r>
            <a:endParaRPr/>
          </a:p>
        </p:txBody>
      </p:sp>
      <p:sp>
        <p:nvSpPr>
          <p:cNvPr id="690" name="Google Shape;690;p53"/>
          <p:cNvSpPr txBox="1"/>
          <p:nvPr/>
        </p:nvSpPr>
        <p:spPr>
          <a:xfrm>
            <a:off x="2932675" y="5837475"/>
            <a:ext cx="63396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전국 전통시장 매출에 따른 입지 분석 결과  1순위(금색), 2순위(은색), 3순위(동색) 으로 나타냄</a:t>
            </a:r>
            <a:endParaRPr sz="1700"/>
          </a:p>
        </p:txBody>
      </p:sp>
      <p:pic>
        <p:nvPicPr>
          <p:cNvPr id="691" name="Google Shape;691;p53"/>
          <p:cNvPicPr preferRelativeResize="0"/>
          <p:nvPr/>
        </p:nvPicPr>
        <p:blipFill rotWithShape="1">
          <a:blip r:embed="rId3">
            <a:alphaModFix/>
          </a:blip>
          <a:srcRect b="0" l="0" r="0" t="1710"/>
          <a:stretch/>
        </p:blipFill>
        <p:spPr>
          <a:xfrm>
            <a:off x="464400" y="1888150"/>
            <a:ext cx="5855749" cy="36276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2" name="Google Shape;692;p53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53"/>
          <p:cNvPicPr preferRelativeResize="0"/>
          <p:nvPr/>
        </p:nvPicPr>
        <p:blipFill rotWithShape="1">
          <a:blip r:embed="rId4">
            <a:alphaModFix/>
          </a:blip>
          <a:srcRect b="0" l="10086" r="8961" t="0"/>
          <a:stretch/>
        </p:blipFill>
        <p:spPr>
          <a:xfrm>
            <a:off x="7450675" y="1334500"/>
            <a:ext cx="3754351" cy="4277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4" name="Google Shape;694;p53"/>
          <p:cNvSpPr/>
          <p:nvPr/>
        </p:nvSpPr>
        <p:spPr>
          <a:xfrm>
            <a:off x="6534975" y="3327000"/>
            <a:ext cx="814800" cy="787200"/>
          </a:xfrm>
          <a:prstGeom prst="rightArrow">
            <a:avLst>
              <a:gd fmla="val 41819" name="adj1"/>
              <a:gd fmla="val 58937" name="adj2"/>
            </a:avLst>
          </a:prstGeom>
          <a:solidFill>
            <a:srgbClr val="A197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5" name="Google Shape;695;p53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696" name="Google Shape;696;p53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697" name="Google Shape;697;p53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698" name="Google Shape;698;p53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3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9" name="Google Shape;699;p53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분석결과</a:t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4"/>
          <p:cNvSpPr/>
          <p:nvPr/>
        </p:nvSpPr>
        <p:spPr>
          <a:xfrm>
            <a:off x="0" y="0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54"/>
          <p:cNvSpPr txBox="1"/>
          <p:nvPr/>
        </p:nvSpPr>
        <p:spPr>
          <a:xfrm>
            <a:off x="3228450" y="198500"/>
            <a:ext cx="5735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기존 청년몰 입지적 한계 확인 </a:t>
            </a:r>
            <a:endParaRPr/>
          </a:p>
        </p:txBody>
      </p:sp>
      <p:pic>
        <p:nvPicPr>
          <p:cNvPr id="706" name="Google Shape;7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25" y="2065575"/>
            <a:ext cx="7112576" cy="3518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7" name="Google Shape;707;p54"/>
          <p:cNvSpPr txBox="1"/>
          <p:nvPr/>
        </p:nvSpPr>
        <p:spPr>
          <a:xfrm>
            <a:off x="554900" y="1156350"/>
            <a:ext cx="520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기존 청년몰에 모델 적용한 결과 매출 </a:t>
            </a:r>
            <a:r>
              <a:rPr b="1" lang="ko-KR" sz="1500"/>
              <a:t>하위</a:t>
            </a:r>
            <a:r>
              <a:rPr lang="ko-KR" sz="1500"/>
              <a:t> 3개 입지 확인</a:t>
            </a:r>
            <a:r>
              <a:rPr lang="ko-KR"/>
              <a:t>  </a:t>
            </a:r>
            <a:endParaRPr/>
          </a:p>
        </p:txBody>
      </p:sp>
      <p:sp>
        <p:nvSpPr>
          <p:cNvPr id="708" name="Google Shape;708;p54"/>
          <p:cNvSpPr txBox="1"/>
          <p:nvPr/>
        </p:nvSpPr>
        <p:spPr>
          <a:xfrm>
            <a:off x="669204" y="1618816"/>
            <a:ext cx="440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dk1"/>
                </a:solidFill>
              </a:rPr>
              <a:t>1순위)</a:t>
            </a:r>
            <a:r>
              <a:rPr lang="ko-KR" sz="1900">
                <a:solidFill>
                  <a:schemeClr val="dk1"/>
                </a:solidFill>
              </a:rPr>
              <a:t> </a:t>
            </a:r>
            <a:r>
              <a:rPr b="1" lang="ko-KR" sz="2100">
                <a:solidFill>
                  <a:schemeClr val="dk1"/>
                </a:solidFill>
              </a:rPr>
              <a:t>통복시장_청년숲 청년몰  </a:t>
            </a:r>
            <a:endParaRPr b="1" sz="1700"/>
          </a:p>
        </p:txBody>
      </p:sp>
      <p:sp>
        <p:nvSpPr>
          <p:cNvPr id="709" name="Google Shape;709;p54"/>
          <p:cNvSpPr/>
          <p:nvPr/>
        </p:nvSpPr>
        <p:spPr>
          <a:xfrm>
            <a:off x="7828100" y="2257700"/>
            <a:ext cx="2973300" cy="20700"/>
          </a:xfrm>
          <a:prstGeom prst="rect">
            <a:avLst/>
          </a:prstGeom>
          <a:solidFill>
            <a:srgbClr val="424F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4"/>
          <p:cNvSpPr txBox="1"/>
          <p:nvPr/>
        </p:nvSpPr>
        <p:spPr>
          <a:xfrm>
            <a:off x="1031375" y="5866800"/>
            <a:ext cx="52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4"/>
          <p:cNvSpPr txBox="1"/>
          <p:nvPr/>
        </p:nvSpPr>
        <p:spPr>
          <a:xfrm>
            <a:off x="7882025" y="2533350"/>
            <a:ext cx="3530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주차장, 대중교통 이용 용이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도보 10분거리 문화회관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시장 근처 관광지 위치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대형소매업체 부재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문화시설과 관광지가 없어 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유입인구 적고 거주인주수가 낮음</a:t>
            </a:r>
            <a:r>
              <a:rPr lang="ko-KR">
                <a:solidFill>
                  <a:schemeClr val="dk1"/>
                </a:solidFill>
              </a:rPr>
              <a:t> </a:t>
            </a:r>
            <a:endParaRPr sz="1600"/>
          </a:p>
        </p:txBody>
      </p:sp>
      <p:sp>
        <p:nvSpPr>
          <p:cNvPr id="712" name="Google Shape;712;p54"/>
          <p:cNvSpPr txBox="1"/>
          <p:nvPr/>
        </p:nvSpPr>
        <p:spPr>
          <a:xfrm>
            <a:off x="928400" y="5910050"/>
            <a:ext cx="710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/>
              <a:t>교통은 편리하나 </a:t>
            </a:r>
            <a:r>
              <a:rPr b="1" lang="ko-KR" sz="1900">
                <a:highlight>
                  <a:srgbClr val="FFD966"/>
                </a:highlight>
              </a:rPr>
              <a:t>인구 밀도가 낮고 문화시설과 관광지 없음</a:t>
            </a:r>
            <a:endParaRPr b="1" sz="1900">
              <a:highlight>
                <a:srgbClr val="FFD966"/>
              </a:highlight>
            </a:endParaRPr>
          </a:p>
        </p:txBody>
      </p:sp>
      <p:sp>
        <p:nvSpPr>
          <p:cNvPr id="713" name="Google Shape;713;p54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54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715" name="Google Shape;715;p54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716" name="Google Shape;716;p54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717" name="Google Shape;717;p54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3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718" name="Google Shape;718;p54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분석결과</a:t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5"/>
          <p:cNvSpPr/>
          <p:nvPr/>
        </p:nvSpPr>
        <p:spPr>
          <a:xfrm>
            <a:off x="0" y="0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" name="Google Shape;7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2111900"/>
            <a:ext cx="7112551" cy="3606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5" name="Google Shape;725;p55"/>
          <p:cNvSpPr txBox="1"/>
          <p:nvPr/>
        </p:nvSpPr>
        <p:spPr>
          <a:xfrm>
            <a:off x="669200" y="1618825"/>
            <a:ext cx="476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dk1"/>
                </a:solidFill>
              </a:rPr>
              <a:t>2순위) 김제전통시장_아리랑 청년몰 </a:t>
            </a:r>
            <a:endParaRPr b="1" sz="1700"/>
          </a:p>
        </p:txBody>
      </p:sp>
      <p:sp>
        <p:nvSpPr>
          <p:cNvPr id="726" name="Google Shape;726;p55"/>
          <p:cNvSpPr/>
          <p:nvPr/>
        </p:nvSpPr>
        <p:spPr>
          <a:xfrm>
            <a:off x="7828100" y="2257700"/>
            <a:ext cx="2973300" cy="20700"/>
          </a:xfrm>
          <a:prstGeom prst="rect">
            <a:avLst/>
          </a:prstGeom>
          <a:solidFill>
            <a:srgbClr val="424F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5"/>
          <p:cNvSpPr txBox="1"/>
          <p:nvPr/>
        </p:nvSpPr>
        <p:spPr>
          <a:xfrm>
            <a:off x="7882025" y="2533350"/>
            <a:ext cx="2927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주차장 존재하나  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대중교통이용이 불편함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도보 10분거리 문화회관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대형소매업체 부재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관광지가 없고 거주인구수가    적어 시장유입인구 적음</a:t>
            </a:r>
            <a:endParaRPr sz="1600"/>
          </a:p>
        </p:txBody>
      </p:sp>
      <p:sp>
        <p:nvSpPr>
          <p:cNvPr id="728" name="Google Shape;728;p55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9" name="Google Shape;729;p55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730" name="Google Shape;730;p55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731" name="Google Shape;731;p55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732" name="Google Shape;732;p55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3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733" name="Google Shape;733;p55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분석결과</a:t>
              </a:r>
              <a:endParaRPr/>
            </a:p>
          </p:txBody>
        </p:sp>
      </p:grpSp>
      <p:sp>
        <p:nvSpPr>
          <p:cNvPr id="734" name="Google Shape;734;p55"/>
          <p:cNvSpPr txBox="1"/>
          <p:nvPr/>
        </p:nvSpPr>
        <p:spPr>
          <a:xfrm>
            <a:off x="3228450" y="198500"/>
            <a:ext cx="5735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기존 청년몰 입지적 한계 확인 </a:t>
            </a:r>
            <a:endParaRPr/>
          </a:p>
        </p:txBody>
      </p:sp>
      <p:sp>
        <p:nvSpPr>
          <p:cNvPr id="735" name="Google Shape;735;p55"/>
          <p:cNvSpPr txBox="1"/>
          <p:nvPr/>
        </p:nvSpPr>
        <p:spPr>
          <a:xfrm>
            <a:off x="554900" y="1156350"/>
            <a:ext cx="520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기존 청년몰에 모델 적용한 결과 매출 </a:t>
            </a:r>
            <a:r>
              <a:rPr b="1" lang="ko-KR" sz="1500"/>
              <a:t>하위</a:t>
            </a:r>
            <a:r>
              <a:rPr lang="ko-KR" sz="1500"/>
              <a:t> 3개 입지 확인</a:t>
            </a:r>
            <a:r>
              <a:rPr lang="ko-KR"/>
              <a:t>  </a:t>
            </a:r>
            <a:endParaRPr/>
          </a:p>
        </p:txBody>
      </p:sp>
      <p:sp>
        <p:nvSpPr>
          <p:cNvPr id="736" name="Google Shape;736;p55"/>
          <p:cNvSpPr txBox="1"/>
          <p:nvPr/>
        </p:nvSpPr>
        <p:spPr>
          <a:xfrm>
            <a:off x="928400" y="5910050"/>
            <a:ext cx="710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900">
                <a:solidFill>
                  <a:schemeClr val="dk1"/>
                </a:solidFill>
              </a:rPr>
              <a:t>주차장이 존재하나 </a:t>
            </a:r>
            <a:r>
              <a:rPr b="1" lang="ko-KR" sz="1900">
                <a:solidFill>
                  <a:schemeClr val="dk1"/>
                </a:solidFill>
                <a:highlight>
                  <a:srgbClr val="FFD966"/>
                </a:highlight>
              </a:rPr>
              <a:t>대중교통이용이 불편, 인구 밀도가 낮음</a:t>
            </a:r>
            <a:r>
              <a:rPr b="1" lang="ko-KR" sz="1900">
                <a:solidFill>
                  <a:schemeClr val="dk1"/>
                </a:solidFill>
              </a:rPr>
              <a:t> </a:t>
            </a:r>
            <a:endParaRPr b="1" sz="1900">
              <a:highlight>
                <a:srgbClr val="FFD966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6"/>
          <p:cNvSpPr/>
          <p:nvPr/>
        </p:nvSpPr>
        <p:spPr>
          <a:xfrm>
            <a:off x="0" y="0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325" y="2111900"/>
            <a:ext cx="7039874" cy="3532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3" name="Google Shape;743;p56"/>
          <p:cNvSpPr txBox="1"/>
          <p:nvPr/>
        </p:nvSpPr>
        <p:spPr>
          <a:xfrm>
            <a:off x="669204" y="1618816"/>
            <a:ext cx="440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dk1"/>
                </a:solidFill>
              </a:rPr>
              <a:t>3순위)</a:t>
            </a:r>
            <a:r>
              <a:rPr lang="ko-KR" sz="1900">
                <a:solidFill>
                  <a:schemeClr val="dk1"/>
                </a:solidFill>
              </a:rPr>
              <a:t> </a:t>
            </a:r>
            <a:r>
              <a:rPr b="1" lang="ko-KR" sz="2100">
                <a:solidFill>
                  <a:schemeClr val="dk1"/>
                </a:solidFill>
              </a:rPr>
              <a:t>신포시장_눈꽃마을 청년몰  </a:t>
            </a:r>
            <a:endParaRPr b="1" sz="1700"/>
          </a:p>
        </p:txBody>
      </p:sp>
      <p:sp>
        <p:nvSpPr>
          <p:cNvPr id="744" name="Google Shape;744;p56"/>
          <p:cNvSpPr/>
          <p:nvPr/>
        </p:nvSpPr>
        <p:spPr>
          <a:xfrm>
            <a:off x="7828100" y="2257700"/>
            <a:ext cx="2973300" cy="20700"/>
          </a:xfrm>
          <a:prstGeom prst="rect">
            <a:avLst/>
          </a:prstGeom>
          <a:solidFill>
            <a:srgbClr val="424F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6"/>
          <p:cNvSpPr txBox="1"/>
          <p:nvPr/>
        </p:nvSpPr>
        <p:spPr>
          <a:xfrm>
            <a:off x="7882025" y="2533350"/>
            <a:ext cx="2927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주차장, 대중교통 이용 용이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근처에 대형소매업체 위치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문화시설과 관광지가 없어       외부인구 유입 적음</a:t>
            </a:r>
            <a:endParaRPr sz="1600"/>
          </a:p>
        </p:txBody>
      </p:sp>
      <p:sp>
        <p:nvSpPr>
          <p:cNvPr id="746" name="Google Shape;746;p56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56"/>
          <p:cNvSpPr txBox="1"/>
          <p:nvPr/>
        </p:nvSpPr>
        <p:spPr>
          <a:xfrm>
            <a:off x="3228450" y="198500"/>
            <a:ext cx="5735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기존 청년몰 입지적 한계 확인 </a:t>
            </a:r>
            <a:endParaRPr/>
          </a:p>
        </p:txBody>
      </p:sp>
      <p:grpSp>
        <p:nvGrpSpPr>
          <p:cNvPr id="748" name="Google Shape;748;p56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749" name="Google Shape;749;p56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750" name="Google Shape;750;p56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751" name="Google Shape;751;p56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3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752" name="Google Shape;752;p56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분석결과</a:t>
              </a:r>
              <a:endParaRPr/>
            </a:p>
          </p:txBody>
        </p:sp>
      </p:grpSp>
      <p:sp>
        <p:nvSpPr>
          <p:cNvPr id="753" name="Google Shape;753;p56"/>
          <p:cNvSpPr txBox="1"/>
          <p:nvPr/>
        </p:nvSpPr>
        <p:spPr>
          <a:xfrm>
            <a:off x="554900" y="1156350"/>
            <a:ext cx="520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기존 청년몰에 모델 적용한 결과 매출 </a:t>
            </a:r>
            <a:r>
              <a:rPr b="1" lang="ko-KR" sz="1500"/>
              <a:t>하위</a:t>
            </a:r>
            <a:r>
              <a:rPr lang="ko-KR" sz="1500"/>
              <a:t> 3개 입지 확인</a:t>
            </a:r>
            <a:r>
              <a:rPr lang="ko-KR"/>
              <a:t>  </a:t>
            </a:r>
            <a:endParaRPr/>
          </a:p>
        </p:txBody>
      </p:sp>
      <p:sp>
        <p:nvSpPr>
          <p:cNvPr id="754" name="Google Shape;754;p56"/>
          <p:cNvSpPr txBox="1"/>
          <p:nvPr/>
        </p:nvSpPr>
        <p:spPr>
          <a:xfrm>
            <a:off x="928400" y="5910050"/>
            <a:ext cx="8225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900">
                <a:solidFill>
                  <a:schemeClr val="dk1"/>
                </a:solidFill>
              </a:rPr>
              <a:t>주차장과 대중교통 이용이 용이하나 </a:t>
            </a:r>
            <a:r>
              <a:rPr b="1" lang="ko-KR" sz="1900">
                <a:solidFill>
                  <a:schemeClr val="dk1"/>
                </a:solidFill>
                <a:highlight>
                  <a:srgbClr val="FFD966"/>
                </a:highlight>
              </a:rPr>
              <a:t>대형소매업체가 위치해 인구유입 불리</a:t>
            </a:r>
            <a:endParaRPr b="1" sz="1900">
              <a:highlight>
                <a:srgbClr val="FFD966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7"/>
          <p:cNvSpPr/>
          <p:nvPr/>
        </p:nvSpPr>
        <p:spPr>
          <a:xfrm>
            <a:off x="0" y="0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7"/>
          <p:cNvSpPr txBox="1"/>
          <p:nvPr/>
        </p:nvSpPr>
        <p:spPr>
          <a:xfrm>
            <a:off x="731004" y="1549316"/>
            <a:ext cx="440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dk1"/>
                </a:solidFill>
              </a:rPr>
              <a:t>1순위)</a:t>
            </a:r>
            <a:r>
              <a:rPr lang="ko-KR" sz="1900">
                <a:solidFill>
                  <a:schemeClr val="dk1"/>
                </a:solidFill>
              </a:rPr>
              <a:t> </a:t>
            </a:r>
            <a:r>
              <a:rPr b="1" lang="ko-KR" sz="2100">
                <a:solidFill>
                  <a:schemeClr val="dk1"/>
                </a:solidFill>
              </a:rPr>
              <a:t>통영중앙전통시장  </a:t>
            </a:r>
            <a:endParaRPr b="1" sz="1700"/>
          </a:p>
        </p:txBody>
      </p:sp>
      <p:pic>
        <p:nvPicPr>
          <p:cNvPr id="761" name="Google Shape;76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750" y="1992200"/>
            <a:ext cx="6970350" cy="3606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62" name="Google Shape;762;p57"/>
          <p:cNvSpPr txBox="1"/>
          <p:nvPr/>
        </p:nvSpPr>
        <p:spPr>
          <a:xfrm>
            <a:off x="673013" y="1133825"/>
            <a:ext cx="613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입지 분석 모델을 적용한 결과 </a:t>
            </a:r>
            <a:r>
              <a:rPr b="1" lang="ko-KR" sz="1500">
                <a:solidFill>
                  <a:schemeClr val="dk1"/>
                </a:solidFill>
              </a:rPr>
              <a:t>상위</a:t>
            </a:r>
            <a:r>
              <a:rPr lang="ko-KR" sz="1500">
                <a:solidFill>
                  <a:schemeClr val="dk1"/>
                </a:solidFill>
              </a:rPr>
              <a:t> 3개 입지 선정 및 시각화</a:t>
            </a:r>
            <a:endParaRPr sz="1700"/>
          </a:p>
        </p:txBody>
      </p:sp>
      <p:sp>
        <p:nvSpPr>
          <p:cNvPr id="763" name="Google Shape;763;p57"/>
          <p:cNvSpPr txBox="1"/>
          <p:nvPr/>
        </p:nvSpPr>
        <p:spPr>
          <a:xfrm>
            <a:off x="928400" y="5910050"/>
            <a:ext cx="8021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/>
              <a:t>교통이 편리하고 </a:t>
            </a:r>
            <a:r>
              <a:rPr b="1" lang="ko-KR" sz="1900">
                <a:highlight>
                  <a:srgbClr val="FFD966"/>
                </a:highlight>
              </a:rPr>
              <a:t>문화회관, 관광지가 주변</a:t>
            </a:r>
            <a:r>
              <a:rPr b="1" lang="ko-KR" sz="1900"/>
              <a:t>에 있어 관광객 유치에 강점</a:t>
            </a:r>
            <a:endParaRPr b="1" sz="1900"/>
          </a:p>
        </p:txBody>
      </p:sp>
      <p:sp>
        <p:nvSpPr>
          <p:cNvPr id="764" name="Google Shape;764;p57"/>
          <p:cNvSpPr txBox="1"/>
          <p:nvPr/>
        </p:nvSpPr>
        <p:spPr>
          <a:xfrm>
            <a:off x="7882025" y="2533350"/>
            <a:ext cx="2927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주차장, 대중교통 이용 용이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도보 10분거리 문화회관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시장 근처 관광지 위치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대형소매업체 부재 </a:t>
            </a:r>
            <a:endParaRPr sz="1600"/>
          </a:p>
        </p:txBody>
      </p:sp>
      <p:sp>
        <p:nvSpPr>
          <p:cNvPr id="765" name="Google Shape;765;p57"/>
          <p:cNvSpPr/>
          <p:nvPr/>
        </p:nvSpPr>
        <p:spPr>
          <a:xfrm flipH="1" rot="10800000">
            <a:off x="7835825" y="2247725"/>
            <a:ext cx="2973300" cy="17700"/>
          </a:xfrm>
          <a:prstGeom prst="rect">
            <a:avLst/>
          </a:prstGeom>
          <a:solidFill>
            <a:srgbClr val="424F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7"/>
          <p:cNvSpPr txBox="1"/>
          <p:nvPr/>
        </p:nvSpPr>
        <p:spPr>
          <a:xfrm>
            <a:off x="4166850" y="198500"/>
            <a:ext cx="385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신규 최적 입지 선정  </a:t>
            </a:r>
            <a:endParaRPr/>
          </a:p>
        </p:txBody>
      </p:sp>
      <p:sp>
        <p:nvSpPr>
          <p:cNvPr id="767" name="Google Shape;767;p57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8" name="Google Shape;768;p57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769" name="Google Shape;769;p57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770" name="Google Shape;770;p57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771" name="Google Shape;771;p57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3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772" name="Google Shape;772;p57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분석결과</a:t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8"/>
          <p:cNvSpPr/>
          <p:nvPr/>
        </p:nvSpPr>
        <p:spPr>
          <a:xfrm>
            <a:off x="0" y="0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8" name="Google Shape;77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100" y="1992200"/>
            <a:ext cx="6989725" cy="3606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9" name="Google Shape;779;p58"/>
          <p:cNvSpPr txBox="1"/>
          <p:nvPr/>
        </p:nvSpPr>
        <p:spPr>
          <a:xfrm>
            <a:off x="673013" y="1133825"/>
            <a:ext cx="613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입지 분석 모델을 적용한 결과 </a:t>
            </a:r>
            <a:r>
              <a:rPr b="1" lang="ko-KR" sz="1500">
                <a:solidFill>
                  <a:schemeClr val="dk1"/>
                </a:solidFill>
              </a:rPr>
              <a:t>상위</a:t>
            </a:r>
            <a:r>
              <a:rPr lang="ko-KR" sz="1500">
                <a:solidFill>
                  <a:schemeClr val="dk1"/>
                </a:solidFill>
              </a:rPr>
              <a:t> 3개 입지 선정 및 시각화</a:t>
            </a:r>
            <a:endParaRPr sz="1700"/>
          </a:p>
        </p:txBody>
      </p:sp>
      <p:sp>
        <p:nvSpPr>
          <p:cNvPr id="780" name="Google Shape;780;p58"/>
          <p:cNvSpPr/>
          <p:nvPr/>
        </p:nvSpPr>
        <p:spPr>
          <a:xfrm flipH="1" rot="10800000">
            <a:off x="7835825" y="2247725"/>
            <a:ext cx="2973300" cy="17700"/>
          </a:xfrm>
          <a:prstGeom prst="rect">
            <a:avLst/>
          </a:prstGeom>
          <a:solidFill>
            <a:srgbClr val="424F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8"/>
          <p:cNvSpPr txBox="1"/>
          <p:nvPr/>
        </p:nvSpPr>
        <p:spPr>
          <a:xfrm>
            <a:off x="928400" y="5910050"/>
            <a:ext cx="710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/>
              <a:t>교통이 편리하고 </a:t>
            </a:r>
            <a:r>
              <a:rPr b="1" lang="ko-KR" sz="1900">
                <a:highlight>
                  <a:srgbClr val="FFD966"/>
                </a:highlight>
              </a:rPr>
              <a:t>관광지가 주변</a:t>
            </a:r>
            <a:r>
              <a:rPr b="1" lang="ko-KR" sz="1900"/>
              <a:t>에 있고 대형소매업체가 없음</a:t>
            </a:r>
            <a:endParaRPr b="1" sz="1900"/>
          </a:p>
        </p:txBody>
      </p:sp>
      <p:sp>
        <p:nvSpPr>
          <p:cNvPr id="782" name="Google Shape;782;p58"/>
          <p:cNvSpPr txBox="1"/>
          <p:nvPr/>
        </p:nvSpPr>
        <p:spPr>
          <a:xfrm>
            <a:off x="7882025" y="2533350"/>
            <a:ext cx="2927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- 주차장, 대중교통 이용 용이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- 시장 근처 관광지 위치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- 대형소매업체 부재 </a:t>
            </a:r>
            <a:r>
              <a:rPr lang="ko-KR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근처 여객선 터미널 존재  </a:t>
            </a:r>
            <a:endParaRPr sz="1600"/>
          </a:p>
        </p:txBody>
      </p:sp>
      <p:sp>
        <p:nvSpPr>
          <p:cNvPr id="783" name="Google Shape;783;p58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4" name="Google Shape;784;p58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785" name="Google Shape;785;p58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786" name="Google Shape;786;p58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787" name="Google Shape;787;p58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3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788" name="Google Shape;788;p58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분석결과</a:t>
              </a:r>
              <a:endParaRPr/>
            </a:p>
          </p:txBody>
        </p:sp>
      </p:grpSp>
      <p:sp>
        <p:nvSpPr>
          <p:cNvPr id="789" name="Google Shape;789;p58"/>
          <p:cNvSpPr txBox="1"/>
          <p:nvPr/>
        </p:nvSpPr>
        <p:spPr>
          <a:xfrm>
            <a:off x="4166850" y="198500"/>
            <a:ext cx="385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신규 최적 입지 선정  </a:t>
            </a:r>
            <a:endParaRPr/>
          </a:p>
        </p:txBody>
      </p:sp>
      <p:sp>
        <p:nvSpPr>
          <p:cNvPr id="790" name="Google Shape;790;p58"/>
          <p:cNvSpPr txBox="1"/>
          <p:nvPr/>
        </p:nvSpPr>
        <p:spPr>
          <a:xfrm>
            <a:off x="731004" y="1549316"/>
            <a:ext cx="440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dk1"/>
                </a:solidFill>
              </a:rPr>
              <a:t>2순위)</a:t>
            </a:r>
            <a:r>
              <a:rPr lang="ko-KR" sz="1900">
                <a:solidFill>
                  <a:schemeClr val="dk1"/>
                </a:solidFill>
              </a:rPr>
              <a:t> </a:t>
            </a:r>
            <a:r>
              <a:rPr b="1" lang="ko-KR" sz="2100">
                <a:solidFill>
                  <a:schemeClr val="dk1"/>
                </a:solidFill>
              </a:rPr>
              <a:t>서호전통시장  </a:t>
            </a:r>
            <a:endParaRPr b="1" sz="17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9"/>
          <p:cNvSpPr/>
          <p:nvPr/>
        </p:nvSpPr>
        <p:spPr>
          <a:xfrm>
            <a:off x="0" y="0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6" name="Google Shape;79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750" y="1992125"/>
            <a:ext cx="6970351" cy="3606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7" name="Google Shape;797;p59"/>
          <p:cNvSpPr txBox="1"/>
          <p:nvPr/>
        </p:nvSpPr>
        <p:spPr>
          <a:xfrm>
            <a:off x="673013" y="1133825"/>
            <a:ext cx="613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입지 분석 모델을 적용한 결과 </a:t>
            </a:r>
            <a:r>
              <a:rPr b="1" lang="ko-KR" sz="1500">
                <a:solidFill>
                  <a:schemeClr val="dk1"/>
                </a:solidFill>
              </a:rPr>
              <a:t>상위</a:t>
            </a:r>
            <a:r>
              <a:rPr lang="ko-KR" sz="1500">
                <a:solidFill>
                  <a:schemeClr val="dk1"/>
                </a:solidFill>
              </a:rPr>
              <a:t> 3개 입지 선정 및 시각화</a:t>
            </a:r>
            <a:endParaRPr sz="1700"/>
          </a:p>
        </p:txBody>
      </p:sp>
      <p:sp>
        <p:nvSpPr>
          <p:cNvPr id="798" name="Google Shape;798;p59"/>
          <p:cNvSpPr/>
          <p:nvPr/>
        </p:nvSpPr>
        <p:spPr>
          <a:xfrm>
            <a:off x="7828100" y="2257700"/>
            <a:ext cx="2973300" cy="20700"/>
          </a:xfrm>
          <a:prstGeom prst="rect">
            <a:avLst/>
          </a:prstGeom>
          <a:solidFill>
            <a:srgbClr val="424F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59"/>
          <p:cNvSpPr txBox="1"/>
          <p:nvPr/>
        </p:nvSpPr>
        <p:spPr>
          <a:xfrm>
            <a:off x="7882025" y="2533350"/>
            <a:ext cx="3275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주차장, 대중교통 이용 용이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시장 근처 관광지 2개 위치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 대형소매업체 부재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-근처 2개 시장 인접해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보다 많은 인구 유입 </a:t>
            </a:r>
            <a:endParaRPr sz="1600"/>
          </a:p>
        </p:txBody>
      </p:sp>
      <p:sp>
        <p:nvSpPr>
          <p:cNvPr id="800" name="Google Shape;800;p59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1" name="Google Shape;801;p59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802" name="Google Shape;802;p59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803" name="Google Shape;803;p59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804" name="Google Shape;804;p59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3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805" name="Google Shape;805;p59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분석결과</a:t>
              </a:r>
              <a:endParaRPr/>
            </a:p>
          </p:txBody>
        </p:sp>
      </p:grpSp>
      <p:sp>
        <p:nvSpPr>
          <p:cNvPr id="806" name="Google Shape;806;p59"/>
          <p:cNvSpPr txBox="1"/>
          <p:nvPr/>
        </p:nvSpPr>
        <p:spPr>
          <a:xfrm>
            <a:off x="4166850" y="198500"/>
            <a:ext cx="385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신규 최적 입지 선정  </a:t>
            </a:r>
            <a:endParaRPr/>
          </a:p>
        </p:txBody>
      </p:sp>
      <p:sp>
        <p:nvSpPr>
          <p:cNvPr id="807" name="Google Shape;807;p59"/>
          <p:cNvSpPr txBox="1"/>
          <p:nvPr/>
        </p:nvSpPr>
        <p:spPr>
          <a:xfrm>
            <a:off x="731004" y="1549316"/>
            <a:ext cx="440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dk1"/>
                </a:solidFill>
              </a:rPr>
              <a:t>3순위)</a:t>
            </a:r>
            <a:r>
              <a:rPr lang="ko-KR" sz="1900">
                <a:solidFill>
                  <a:schemeClr val="dk1"/>
                </a:solidFill>
              </a:rPr>
              <a:t> </a:t>
            </a:r>
            <a:r>
              <a:rPr b="1" lang="ko-KR" sz="2100">
                <a:solidFill>
                  <a:schemeClr val="dk1"/>
                </a:solidFill>
              </a:rPr>
              <a:t>부여시장  </a:t>
            </a:r>
            <a:endParaRPr b="1" sz="1700"/>
          </a:p>
        </p:txBody>
      </p:sp>
      <p:sp>
        <p:nvSpPr>
          <p:cNvPr id="808" name="Google Shape;808;p59"/>
          <p:cNvSpPr txBox="1"/>
          <p:nvPr/>
        </p:nvSpPr>
        <p:spPr>
          <a:xfrm>
            <a:off x="928400" y="5910050"/>
            <a:ext cx="8186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900">
                <a:solidFill>
                  <a:schemeClr val="dk1"/>
                </a:solidFill>
              </a:rPr>
              <a:t>접근성이 좋고 주변 </a:t>
            </a:r>
            <a:r>
              <a:rPr b="1" lang="ko-KR" sz="1900">
                <a:solidFill>
                  <a:schemeClr val="dk1"/>
                </a:solidFill>
                <a:highlight>
                  <a:srgbClr val="FFD966"/>
                </a:highlight>
              </a:rPr>
              <a:t>관광지가 많고 시장 규모가 커서</a:t>
            </a:r>
            <a:r>
              <a:rPr b="1" lang="ko-KR" sz="1900">
                <a:solidFill>
                  <a:schemeClr val="dk1"/>
                </a:solidFill>
              </a:rPr>
              <a:t> 인구 유입 많음</a:t>
            </a:r>
            <a:endParaRPr b="1" sz="19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0"/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60"/>
          <p:cNvSpPr txBox="1"/>
          <p:nvPr/>
        </p:nvSpPr>
        <p:spPr>
          <a:xfrm>
            <a:off x="8763000" y="2962875"/>
            <a:ext cx="170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B7AFA5"/>
                </a:solidFill>
              </a:rPr>
              <a:t>Part 4.</a:t>
            </a:r>
            <a:endParaRPr b="1" sz="2400">
              <a:solidFill>
                <a:srgbClr val="B7AFA5"/>
              </a:solidFill>
            </a:endParaRPr>
          </a:p>
        </p:txBody>
      </p:sp>
      <p:sp>
        <p:nvSpPr>
          <p:cNvPr id="815" name="Google Shape;815;p60"/>
          <p:cNvSpPr txBox="1"/>
          <p:nvPr/>
        </p:nvSpPr>
        <p:spPr>
          <a:xfrm>
            <a:off x="8763000" y="3424536"/>
            <a:ext cx="255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CEC9C3"/>
                </a:solidFill>
              </a:rPr>
              <a:t>활용 방안</a:t>
            </a:r>
            <a:endParaRPr b="1"/>
          </a:p>
        </p:txBody>
      </p:sp>
      <p:sp>
        <p:nvSpPr>
          <p:cNvPr id="816" name="Google Shape;816;p60"/>
          <p:cNvSpPr txBox="1"/>
          <p:nvPr/>
        </p:nvSpPr>
        <p:spPr>
          <a:xfrm>
            <a:off x="9089150" y="3947750"/>
            <a:ext cx="2719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2"/>
                </a:solidFill>
              </a:rPr>
              <a:t>4.1. 문제점 개선방안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2"/>
                </a:solidFill>
              </a:rPr>
              <a:t>4.2. 업무 활용방안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096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61"/>
          <p:cNvSpPr txBox="1"/>
          <p:nvPr/>
        </p:nvSpPr>
        <p:spPr>
          <a:xfrm>
            <a:off x="7676708" y="735955"/>
            <a:ext cx="28794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44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sz="344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61"/>
          <p:cNvSpPr txBox="1"/>
          <p:nvPr/>
        </p:nvSpPr>
        <p:spPr>
          <a:xfrm>
            <a:off x="1800593" y="2876361"/>
            <a:ext cx="859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4.1 문제점 개선 방안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/>
          <p:nvPr/>
        </p:nvSpPr>
        <p:spPr>
          <a:xfrm>
            <a:off x="0" y="-2180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4493783" y="690555"/>
            <a:ext cx="28794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4400">
                <a:solidFill>
                  <a:srgbClr val="44546A"/>
                </a:solidFill>
                <a:latin typeface="Jua"/>
                <a:ea typeface="Jua"/>
                <a:cs typeface="Jua"/>
                <a:sym typeface="Jua"/>
              </a:rPr>
              <a:t>?</a:t>
            </a:r>
            <a:endParaRPr b="1" sz="34400">
              <a:solidFill>
                <a:srgbClr val="44546A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1638068" y="2876361"/>
            <a:ext cx="8590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청년몰을 아시나요</a:t>
            </a:r>
            <a:endParaRPr b="1" sz="62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2"/>
          <p:cNvSpPr/>
          <p:nvPr/>
        </p:nvSpPr>
        <p:spPr>
          <a:xfrm>
            <a:off x="10766700" y="63825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62"/>
          <p:cNvSpPr/>
          <p:nvPr/>
        </p:nvSpPr>
        <p:spPr>
          <a:xfrm>
            <a:off x="0" y="0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62"/>
          <p:cNvSpPr txBox="1"/>
          <p:nvPr/>
        </p:nvSpPr>
        <p:spPr>
          <a:xfrm>
            <a:off x="4425900" y="198500"/>
            <a:ext cx="3340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문제점 개선 방안</a:t>
            </a:r>
            <a:endParaRPr/>
          </a:p>
        </p:txBody>
      </p:sp>
      <p:sp>
        <p:nvSpPr>
          <p:cNvPr id="832" name="Google Shape;832;p62"/>
          <p:cNvSpPr/>
          <p:nvPr/>
        </p:nvSpPr>
        <p:spPr>
          <a:xfrm>
            <a:off x="1386050" y="1984275"/>
            <a:ext cx="9420000" cy="923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33" name="Google Shape;833;p62"/>
          <p:cNvSpPr txBox="1"/>
          <p:nvPr/>
        </p:nvSpPr>
        <p:spPr>
          <a:xfrm>
            <a:off x="1386050" y="2215125"/>
            <a:ext cx="942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lt1"/>
                </a:solidFill>
              </a:rPr>
              <a:t>모델을 통해 청년몰 최적 입지 선정을 함으로 예산 활용 효율 증가</a:t>
            </a:r>
            <a:endParaRPr b="1" sz="2100"/>
          </a:p>
        </p:txBody>
      </p:sp>
      <p:sp>
        <p:nvSpPr>
          <p:cNvPr id="834" name="Google Shape;834;p62"/>
          <p:cNvSpPr/>
          <p:nvPr/>
        </p:nvSpPr>
        <p:spPr>
          <a:xfrm>
            <a:off x="1386050" y="3149225"/>
            <a:ext cx="9420000" cy="923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54000" marR="127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 sz="2100">
                <a:solidFill>
                  <a:schemeClr val="lt1"/>
                </a:solidFill>
              </a:rPr>
              <a:t>청년몰 활성화를 통한 인구 유입 증가 및 주변 상권 활성화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35" name="Google Shape;835;p62"/>
          <p:cNvSpPr/>
          <p:nvPr/>
        </p:nvSpPr>
        <p:spPr>
          <a:xfrm>
            <a:off x="1386050" y="4314175"/>
            <a:ext cx="9420000" cy="923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54000" marR="127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100">
                <a:solidFill>
                  <a:schemeClr val="accent1"/>
                </a:solidFill>
              </a:rPr>
              <a:t>청년 일자리 창출과 전통시장 활성화라는 사업 취지 달성 </a:t>
            </a:r>
            <a:endParaRPr b="1" sz="2100">
              <a:solidFill>
                <a:schemeClr val="accent1"/>
              </a:solidFill>
            </a:endParaRPr>
          </a:p>
        </p:txBody>
      </p:sp>
      <p:sp>
        <p:nvSpPr>
          <p:cNvPr id="836" name="Google Shape;836;p62"/>
          <p:cNvSpPr txBox="1"/>
          <p:nvPr/>
        </p:nvSpPr>
        <p:spPr>
          <a:xfrm>
            <a:off x="3924600" y="1300238"/>
            <a:ext cx="4487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/>
              <a:t>현재 문제점 개선 방안 4가지</a:t>
            </a:r>
            <a:r>
              <a:rPr lang="ko-KR" sz="2500"/>
              <a:t> </a:t>
            </a:r>
            <a:endParaRPr sz="2500"/>
          </a:p>
        </p:txBody>
      </p:sp>
      <p:sp>
        <p:nvSpPr>
          <p:cNvPr id="837" name="Google Shape;837;p62"/>
          <p:cNvSpPr/>
          <p:nvPr/>
        </p:nvSpPr>
        <p:spPr>
          <a:xfrm>
            <a:off x="1386050" y="5479125"/>
            <a:ext cx="9420000" cy="923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54000" marR="127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 sz="1900">
                <a:solidFill>
                  <a:schemeClr val="dk1"/>
                </a:solidFill>
              </a:rPr>
              <a:t>데이터에 근거한 합리적 입지 선정 가능하고 </a:t>
            </a:r>
            <a:endParaRPr b="1" sz="1900">
              <a:solidFill>
                <a:schemeClr val="dk1"/>
              </a:solidFill>
            </a:endParaRPr>
          </a:p>
          <a:p>
            <a:pPr indent="0" lvl="0" marL="254000" marR="127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 sz="1900">
                <a:solidFill>
                  <a:schemeClr val="dk1"/>
                </a:solidFill>
              </a:rPr>
              <a:t>입지 선정 결과를 정량적으로 나타낼 수 있음 </a:t>
            </a:r>
            <a:endParaRPr b="1" sz="3100">
              <a:solidFill>
                <a:schemeClr val="accent1"/>
              </a:solidFill>
            </a:endParaRPr>
          </a:p>
        </p:txBody>
      </p:sp>
      <p:grpSp>
        <p:nvGrpSpPr>
          <p:cNvPr id="838" name="Google Shape;838;p62"/>
          <p:cNvGrpSpPr/>
          <p:nvPr/>
        </p:nvGrpSpPr>
        <p:grpSpPr>
          <a:xfrm>
            <a:off x="268474" y="198497"/>
            <a:ext cx="558900" cy="585000"/>
            <a:chOff x="762000" y="1863785"/>
            <a:chExt cx="558900" cy="585000"/>
          </a:xfrm>
        </p:grpSpPr>
        <p:sp>
          <p:nvSpPr>
            <p:cNvPr id="839" name="Google Shape;839;p62"/>
            <p:cNvSpPr/>
            <p:nvPr/>
          </p:nvSpPr>
          <p:spPr>
            <a:xfrm>
              <a:off x="762000" y="1889760"/>
              <a:ext cx="558900" cy="558900"/>
            </a:xfrm>
            <a:prstGeom prst="rect">
              <a:avLst/>
            </a:prstGeom>
            <a:solidFill>
              <a:srgbClr val="A197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840" name="Google Shape;840;p62"/>
            <p:cNvSpPr txBox="1"/>
            <p:nvPr/>
          </p:nvSpPr>
          <p:spPr>
            <a:xfrm>
              <a:off x="833082" y="1863785"/>
              <a:ext cx="412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>
                  <a:solidFill>
                    <a:schemeClr val="accent1"/>
                  </a:solidFill>
                </a:rPr>
                <a:t>4</a:t>
              </a:r>
              <a:endParaRPr sz="3200">
                <a:solidFill>
                  <a:schemeClr val="accent1"/>
                </a:solidFill>
              </a:endParaRPr>
            </a:p>
          </p:txBody>
        </p:sp>
      </p:grpSp>
      <p:sp>
        <p:nvSpPr>
          <p:cNvPr id="841" name="Google Shape;841;p62"/>
          <p:cNvSpPr txBox="1"/>
          <p:nvPr/>
        </p:nvSpPr>
        <p:spPr>
          <a:xfrm>
            <a:off x="1071114" y="228977"/>
            <a:ext cx="255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DDBC9A"/>
                </a:solidFill>
              </a:rPr>
              <a:t>활용 방안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096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63"/>
          <p:cNvSpPr txBox="1"/>
          <p:nvPr/>
        </p:nvSpPr>
        <p:spPr>
          <a:xfrm>
            <a:off x="7676708" y="735955"/>
            <a:ext cx="28794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44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sz="344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6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3"/>
          <p:cNvSpPr txBox="1"/>
          <p:nvPr/>
        </p:nvSpPr>
        <p:spPr>
          <a:xfrm>
            <a:off x="1800593" y="2876361"/>
            <a:ext cx="859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4.2 업무 활용 방안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64"/>
          <p:cNvSpPr/>
          <p:nvPr/>
        </p:nvSpPr>
        <p:spPr>
          <a:xfrm>
            <a:off x="0" y="0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4"/>
          <p:cNvSpPr txBox="1"/>
          <p:nvPr/>
        </p:nvSpPr>
        <p:spPr>
          <a:xfrm>
            <a:off x="4551750" y="198500"/>
            <a:ext cx="308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업무 활용 방안</a:t>
            </a:r>
            <a:endParaRPr/>
          </a:p>
        </p:txBody>
      </p:sp>
      <p:sp>
        <p:nvSpPr>
          <p:cNvPr id="856" name="Google Shape;856;p64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64"/>
          <p:cNvSpPr/>
          <p:nvPr/>
        </p:nvSpPr>
        <p:spPr>
          <a:xfrm>
            <a:off x="2434696" y="2365275"/>
            <a:ext cx="764100" cy="92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58" name="Google Shape;858;p64"/>
          <p:cNvSpPr/>
          <p:nvPr/>
        </p:nvSpPr>
        <p:spPr>
          <a:xfrm>
            <a:off x="1606475" y="2365275"/>
            <a:ext cx="9018900" cy="1079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100">
                <a:solidFill>
                  <a:schemeClr val="lt1"/>
                </a:solidFill>
              </a:rPr>
              <a:t>지자체에서 전통시장 청년몰 입지 선정 시 모델을 활용해 </a:t>
            </a:r>
            <a:endParaRPr b="1" sz="2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100">
                <a:solidFill>
                  <a:schemeClr val="lt1"/>
                </a:solidFill>
              </a:rPr>
              <a:t>합리적인 의사결정 가능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59" name="Google Shape;859;p64"/>
          <p:cNvSpPr/>
          <p:nvPr/>
        </p:nvSpPr>
        <p:spPr>
          <a:xfrm>
            <a:off x="1606476" y="3606116"/>
            <a:ext cx="9018900" cy="1080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54000" marR="127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100">
                <a:solidFill>
                  <a:schemeClr val="lt1"/>
                </a:solidFill>
              </a:rPr>
              <a:t>기존 청년몰에 적용해 운영 취약도를 정량적으로 도출해 </a:t>
            </a:r>
            <a:endParaRPr b="1" sz="2100">
              <a:solidFill>
                <a:schemeClr val="lt1"/>
              </a:solidFill>
            </a:endParaRPr>
          </a:p>
          <a:p>
            <a:pPr indent="0" lvl="0" marL="254000" marR="127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 sz="2100">
                <a:solidFill>
                  <a:schemeClr val="lt1"/>
                </a:solidFill>
              </a:rPr>
              <a:t>개선이 시급한 청년몰을 우선 관리 가능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60" name="Google Shape;860;p64"/>
          <p:cNvSpPr/>
          <p:nvPr/>
        </p:nvSpPr>
        <p:spPr>
          <a:xfrm>
            <a:off x="1606476" y="4847557"/>
            <a:ext cx="9018000" cy="1080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54000" marR="127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 sz="2100">
                <a:solidFill>
                  <a:schemeClr val="accent1"/>
                </a:solidFill>
              </a:rPr>
              <a:t>모델을 활용해 입지 시설이 부족한 청년몰을 찾고 부족한 시설 개선</a:t>
            </a:r>
            <a:endParaRPr b="1" sz="2100">
              <a:solidFill>
                <a:schemeClr val="accent1"/>
              </a:solidFill>
            </a:endParaRPr>
          </a:p>
        </p:txBody>
      </p:sp>
      <p:sp>
        <p:nvSpPr>
          <p:cNvPr id="861" name="Google Shape;861;p64"/>
          <p:cNvSpPr txBox="1"/>
          <p:nvPr/>
        </p:nvSpPr>
        <p:spPr>
          <a:xfrm>
            <a:off x="4077000" y="1594475"/>
            <a:ext cx="4487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/>
              <a:t>입지 모델 업무 활용 방안</a:t>
            </a:r>
            <a:r>
              <a:rPr lang="ko-KR" sz="2500"/>
              <a:t> </a:t>
            </a:r>
            <a:endParaRPr sz="2500"/>
          </a:p>
        </p:txBody>
      </p:sp>
      <p:grpSp>
        <p:nvGrpSpPr>
          <p:cNvPr id="862" name="Google Shape;862;p64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863" name="Google Shape;863;p64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864" name="Google Shape;864;p64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865" name="Google Shape;865;p64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4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866" name="Google Shape;866;p64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활용방안</a:t>
              </a:r>
              <a:endParaRPr sz="2800">
                <a:solidFill>
                  <a:srgbClr val="DDBC9A"/>
                </a:solidFill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65"/>
          <p:cNvSpPr/>
          <p:nvPr/>
        </p:nvSpPr>
        <p:spPr>
          <a:xfrm>
            <a:off x="0" y="0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65"/>
          <p:cNvSpPr/>
          <p:nvPr/>
        </p:nvSpPr>
        <p:spPr>
          <a:xfrm>
            <a:off x="5789325" y="1334438"/>
            <a:ext cx="6116700" cy="3685500"/>
          </a:xfrm>
          <a:prstGeom prst="wedgeRectCallout">
            <a:avLst>
              <a:gd fmla="val -58207" name="adj1"/>
              <a:gd fmla="val -2454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3" name="Google Shape;8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125" y="1745599"/>
            <a:ext cx="5623077" cy="26412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74" name="Google Shape;874;p65"/>
          <p:cNvSpPr/>
          <p:nvPr/>
        </p:nvSpPr>
        <p:spPr>
          <a:xfrm>
            <a:off x="8345550" y="2201275"/>
            <a:ext cx="1853400" cy="24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5" name="Google Shape;87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50" y="1032175"/>
            <a:ext cx="4246202" cy="5621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76" name="Google Shape;876;p65"/>
          <p:cNvSpPr/>
          <p:nvPr/>
        </p:nvSpPr>
        <p:spPr>
          <a:xfrm>
            <a:off x="2361825" y="1104575"/>
            <a:ext cx="447900" cy="301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65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8" name="Google Shape;878;p65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879" name="Google Shape;879;p65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880" name="Google Shape;880;p65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881" name="Google Shape;881;p65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4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882" name="Google Shape;882;p65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DDBC9A"/>
                </a:solidFill>
              </a:endParaRPr>
            </a:p>
          </p:txBody>
        </p:sp>
      </p:grpSp>
      <p:sp>
        <p:nvSpPr>
          <p:cNvPr id="883" name="Google Shape;883;p65"/>
          <p:cNvSpPr txBox="1"/>
          <p:nvPr/>
        </p:nvSpPr>
        <p:spPr>
          <a:xfrm>
            <a:off x="1071114" y="228977"/>
            <a:ext cx="255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DDBC9A"/>
                </a:solidFill>
              </a:rPr>
              <a:t>활용방안</a:t>
            </a:r>
            <a:endParaRPr/>
          </a:p>
        </p:txBody>
      </p:sp>
      <p:sp>
        <p:nvSpPr>
          <p:cNvPr id="884" name="Google Shape;884;p65"/>
          <p:cNvSpPr txBox="1"/>
          <p:nvPr/>
        </p:nvSpPr>
        <p:spPr>
          <a:xfrm>
            <a:off x="4027200" y="198500"/>
            <a:ext cx="413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청년몰 홈페이지 제작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66"/>
          <p:cNvSpPr/>
          <p:nvPr/>
        </p:nvSpPr>
        <p:spPr>
          <a:xfrm>
            <a:off x="0" y="0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0" name="Google Shape;89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50" y="1032175"/>
            <a:ext cx="4246202" cy="5621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1" name="Google Shape;891;p66"/>
          <p:cNvSpPr/>
          <p:nvPr/>
        </p:nvSpPr>
        <p:spPr>
          <a:xfrm>
            <a:off x="5495775" y="1359425"/>
            <a:ext cx="6039600" cy="5051100"/>
          </a:xfrm>
          <a:prstGeom prst="wedgeRectCallout">
            <a:avLst>
              <a:gd fmla="val -59237" name="adj1"/>
              <a:gd fmla="val -549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2" name="Google Shape;8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675" y="2001238"/>
            <a:ext cx="5588175" cy="2657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3" name="Google Shape;893;p66"/>
          <p:cNvSpPr txBox="1"/>
          <p:nvPr/>
        </p:nvSpPr>
        <p:spPr>
          <a:xfrm>
            <a:off x="5766675" y="4996950"/>
            <a:ext cx="61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#먹거리 투어 #청년몰맛집 #맛집투어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 #핫플추천 #젊음의 거리</a:t>
            </a:r>
            <a:endParaRPr b="1" sz="2000"/>
          </a:p>
        </p:txBody>
      </p:sp>
      <p:sp>
        <p:nvSpPr>
          <p:cNvPr id="894" name="Google Shape;894;p66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5" name="Google Shape;895;p66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896" name="Google Shape;896;p66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897" name="Google Shape;897;p66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898" name="Google Shape;898;p66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4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899" name="Google Shape;899;p66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DDBC9A"/>
                </a:solidFill>
              </a:endParaRPr>
            </a:p>
          </p:txBody>
        </p:sp>
      </p:grpSp>
      <p:sp>
        <p:nvSpPr>
          <p:cNvPr id="900" name="Google Shape;900;p66"/>
          <p:cNvSpPr txBox="1"/>
          <p:nvPr/>
        </p:nvSpPr>
        <p:spPr>
          <a:xfrm>
            <a:off x="1071114" y="228977"/>
            <a:ext cx="255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DDBC9A"/>
                </a:solidFill>
              </a:rPr>
              <a:t>활용방안</a:t>
            </a:r>
            <a:endParaRPr/>
          </a:p>
        </p:txBody>
      </p:sp>
      <p:sp>
        <p:nvSpPr>
          <p:cNvPr id="901" name="Google Shape;901;p66"/>
          <p:cNvSpPr txBox="1"/>
          <p:nvPr/>
        </p:nvSpPr>
        <p:spPr>
          <a:xfrm>
            <a:off x="4027200" y="198500"/>
            <a:ext cx="413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청년몰 홈페이지 제작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7"/>
          <p:cNvSpPr/>
          <p:nvPr/>
        </p:nvSpPr>
        <p:spPr>
          <a:xfrm>
            <a:off x="0" y="0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67"/>
          <p:cNvSpPr/>
          <p:nvPr/>
        </p:nvSpPr>
        <p:spPr>
          <a:xfrm>
            <a:off x="5773800" y="1289925"/>
            <a:ext cx="5969700" cy="5050800"/>
          </a:xfrm>
          <a:prstGeom prst="wedgeRectCallout">
            <a:avLst>
              <a:gd fmla="val -60220" name="adj1"/>
              <a:gd fmla="val 3318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8" name="Google Shape;90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787" y="2055613"/>
            <a:ext cx="5408276" cy="2548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9" name="Google Shape;909;p67"/>
          <p:cNvSpPr txBox="1"/>
          <p:nvPr/>
        </p:nvSpPr>
        <p:spPr>
          <a:xfrm>
            <a:off x="6314400" y="4834775"/>
            <a:ext cx="5267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/>
              <a:t>#전국 청년몰 #방방곡곡 #신규청년몰 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/>
              <a:t>#TV 방영 #백종원의 골목식당 </a:t>
            </a:r>
            <a:endParaRPr b="1" sz="1900"/>
          </a:p>
        </p:txBody>
      </p:sp>
      <p:pic>
        <p:nvPicPr>
          <p:cNvPr id="910" name="Google Shape;91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50" y="1032175"/>
            <a:ext cx="4246202" cy="5621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11" name="Google Shape;911;p67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2" name="Google Shape;912;p67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913" name="Google Shape;913;p67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914" name="Google Shape;914;p67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915" name="Google Shape;915;p67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4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916" name="Google Shape;916;p67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DDBC9A"/>
                </a:solidFill>
              </a:endParaRPr>
            </a:p>
          </p:txBody>
        </p:sp>
      </p:grpSp>
      <p:sp>
        <p:nvSpPr>
          <p:cNvPr id="917" name="Google Shape;917;p67"/>
          <p:cNvSpPr txBox="1"/>
          <p:nvPr/>
        </p:nvSpPr>
        <p:spPr>
          <a:xfrm>
            <a:off x="1071114" y="228977"/>
            <a:ext cx="255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DDBC9A"/>
                </a:solidFill>
              </a:rPr>
              <a:t>활용방안</a:t>
            </a:r>
            <a:endParaRPr/>
          </a:p>
        </p:txBody>
      </p:sp>
      <p:sp>
        <p:nvSpPr>
          <p:cNvPr id="918" name="Google Shape;918;p67"/>
          <p:cNvSpPr txBox="1"/>
          <p:nvPr/>
        </p:nvSpPr>
        <p:spPr>
          <a:xfrm>
            <a:off x="4027200" y="198500"/>
            <a:ext cx="413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청년몰 홈페이지 제작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8"/>
          <p:cNvSpPr/>
          <p:nvPr/>
        </p:nvSpPr>
        <p:spPr>
          <a:xfrm>
            <a:off x="0" y="0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68"/>
          <p:cNvSpPr txBox="1"/>
          <p:nvPr/>
        </p:nvSpPr>
        <p:spPr>
          <a:xfrm>
            <a:off x="4018200" y="198500"/>
            <a:ext cx="415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개선 영업률 예측</a:t>
            </a:r>
            <a:endParaRPr/>
          </a:p>
        </p:txBody>
      </p:sp>
      <p:sp>
        <p:nvSpPr>
          <p:cNvPr id="925" name="Google Shape;925;p68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6" name="Google Shape;926;p68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927" name="Google Shape;927;p68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928" name="Google Shape;928;p68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929" name="Google Shape;929;p68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4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930" name="Google Shape;930;p68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활용방안</a:t>
              </a:r>
              <a:endParaRPr sz="2800">
                <a:solidFill>
                  <a:srgbClr val="DDBC9A"/>
                </a:solidFill>
              </a:endParaRPr>
            </a:p>
          </p:txBody>
        </p:sp>
      </p:grpSp>
      <p:pic>
        <p:nvPicPr>
          <p:cNvPr id="931" name="Google Shape;931;p68"/>
          <p:cNvPicPr preferRelativeResize="0"/>
          <p:nvPr/>
        </p:nvPicPr>
        <p:blipFill rotWithShape="1">
          <a:blip r:embed="rId3">
            <a:alphaModFix/>
          </a:blip>
          <a:srcRect b="0" l="0" r="0" t="11808"/>
          <a:stretch/>
        </p:blipFill>
        <p:spPr>
          <a:xfrm>
            <a:off x="803225" y="2423452"/>
            <a:ext cx="10585549" cy="3429324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68"/>
          <p:cNvSpPr txBox="1"/>
          <p:nvPr/>
        </p:nvSpPr>
        <p:spPr>
          <a:xfrm>
            <a:off x="2386375" y="1857825"/>
            <a:ext cx="2206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/>
              <a:t>청년몰 영업률</a:t>
            </a:r>
            <a:endParaRPr b="1" sz="2300"/>
          </a:p>
        </p:txBody>
      </p:sp>
      <p:sp>
        <p:nvSpPr>
          <p:cNvPr id="933" name="Google Shape;933;p68"/>
          <p:cNvSpPr txBox="1"/>
          <p:nvPr/>
        </p:nvSpPr>
        <p:spPr>
          <a:xfrm>
            <a:off x="7762700" y="1857825"/>
            <a:ext cx="182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/>
              <a:t>예측</a:t>
            </a:r>
            <a:r>
              <a:rPr b="1" lang="ko-KR" sz="2300"/>
              <a:t> 영업률</a:t>
            </a:r>
            <a:endParaRPr b="1" sz="23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9E2"/>
        </a:solid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9"/>
          <p:cNvSpPr txBox="1"/>
          <p:nvPr/>
        </p:nvSpPr>
        <p:spPr>
          <a:xfrm>
            <a:off x="1414200" y="2837902"/>
            <a:ext cx="93636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500">
                <a:solidFill>
                  <a:srgbClr val="A1978B"/>
                </a:solidFill>
                <a:latin typeface="Arial Black"/>
                <a:ea typeface="Arial Black"/>
                <a:cs typeface="Arial Black"/>
                <a:sym typeface="Arial Black"/>
              </a:rPr>
              <a:t>감사합니다.</a:t>
            </a:r>
            <a:endParaRPr b="1" i="0" sz="6500" u="none" cap="none" strike="noStrike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39" name="Google Shape;939;p69"/>
          <p:cNvSpPr/>
          <p:nvPr/>
        </p:nvSpPr>
        <p:spPr>
          <a:xfrm>
            <a:off x="9751500" y="5977500"/>
            <a:ext cx="2440500" cy="911400"/>
          </a:xfrm>
          <a:prstGeom prst="rect">
            <a:avLst/>
          </a:prstGeom>
          <a:solidFill>
            <a:srgbClr val="EEE9E2"/>
          </a:solidFill>
          <a:ln cap="flat" cmpd="sng" w="9525">
            <a:solidFill>
              <a:srgbClr val="EEE9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/>
          <p:nvPr/>
        </p:nvSpPr>
        <p:spPr>
          <a:xfrm>
            <a:off x="0" y="12424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546340" y="1367501"/>
            <a:ext cx="11085900" cy="2603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4097263" y="198425"/>
            <a:ext cx="411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청년몰 정의</a:t>
            </a:r>
            <a:endParaRPr/>
          </a:p>
        </p:txBody>
      </p:sp>
      <p:pic>
        <p:nvPicPr>
          <p:cNvPr descr="사북읍으로 어스름이 밀려드는 가운데 별애별 청년몰과 별빛정원이 불을 밝히고 있다." id="145" name="Google Shape;1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54" y="4128293"/>
            <a:ext cx="3048630" cy="22864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첨부사진1" id="146" name="Google Shape;14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2546" y="4128292"/>
            <a:ext cx="3429710" cy="22864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7" name="Google Shape;14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2418" y="4128291"/>
            <a:ext cx="3427032" cy="22864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8" name="Google Shape;148;p18"/>
          <p:cNvSpPr txBox="1"/>
          <p:nvPr/>
        </p:nvSpPr>
        <p:spPr>
          <a:xfrm>
            <a:off x="3672375" y="2043900"/>
            <a:ext cx="7877700" cy="114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3D3D3D"/>
                </a:solidFill>
              </a:rPr>
              <a:t>전통시장 및 상점가의 빈점포를 활용해 창업 청년들이 입점한 몰 형태의 일정 구역으로 청년상인들의 점포 개설지원, 컨설팅 지원 등을 통해 청년상인 창업을 지원하고 전통시장에 활력을 제고하기 위한 사업이다.</a:t>
            </a:r>
            <a:endParaRPr b="1"/>
          </a:p>
        </p:txBody>
      </p:sp>
      <p:grpSp>
        <p:nvGrpSpPr>
          <p:cNvPr id="149" name="Google Shape;149;p18"/>
          <p:cNvGrpSpPr/>
          <p:nvPr/>
        </p:nvGrpSpPr>
        <p:grpSpPr>
          <a:xfrm>
            <a:off x="682709" y="2303605"/>
            <a:ext cx="2807940" cy="642932"/>
            <a:chOff x="-2305069" y="2061562"/>
            <a:chExt cx="4114800" cy="681000"/>
          </a:xfrm>
        </p:grpSpPr>
        <p:sp>
          <p:nvSpPr>
            <p:cNvPr id="150" name="Google Shape;150;p18"/>
            <p:cNvSpPr/>
            <p:nvPr/>
          </p:nvSpPr>
          <p:spPr>
            <a:xfrm>
              <a:off x="-2305069" y="2061562"/>
              <a:ext cx="4114800" cy="681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 txBox="1"/>
            <p:nvPr/>
          </p:nvSpPr>
          <p:spPr>
            <a:xfrm>
              <a:off x="-2219274" y="2157551"/>
              <a:ext cx="3943200" cy="48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rgbClr val="554F4D"/>
                  </a:solidFill>
                </a:rPr>
                <a:t>청년몰이란?</a:t>
              </a:r>
              <a:endParaRPr b="1" sz="2300">
                <a:solidFill>
                  <a:srgbClr val="554F4D"/>
                </a:solidFill>
              </a:endParaRPr>
            </a:p>
          </p:txBody>
        </p:sp>
        <p:sp>
          <p:nvSpPr>
            <p:cNvPr id="152" name="Google Shape;152;p18"/>
            <p:cNvSpPr/>
            <p:nvPr/>
          </p:nvSpPr>
          <p:spPr>
            <a:xfrm rot="10800000">
              <a:off x="1338990" y="2288809"/>
              <a:ext cx="310500" cy="2265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18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154" name="Google Shape;154;p18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155" name="Google Shape;155;p18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156" name="Google Shape;156;p18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1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57" name="Google Shape;157;p18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 개요</a:t>
              </a:r>
              <a:endParaRPr/>
            </a:p>
          </p:txBody>
        </p:sp>
      </p:grpSp>
      <p:sp>
        <p:nvSpPr>
          <p:cNvPr id="158" name="Google Shape;158;p18"/>
          <p:cNvSpPr/>
          <p:nvPr/>
        </p:nvSpPr>
        <p:spPr>
          <a:xfrm>
            <a:off x="1067940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/>
          <p:nvPr/>
        </p:nvSpPr>
        <p:spPr>
          <a:xfrm>
            <a:off x="0" y="12424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375" y="3990025"/>
            <a:ext cx="4114800" cy="274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5" name="Google Shape;1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1268363"/>
            <a:ext cx="4953351" cy="2788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6" name="Google Shape;16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175" y="1133936"/>
            <a:ext cx="5334000" cy="3057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7" name="Google Shape;16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9500" y="2794850"/>
            <a:ext cx="3740150" cy="374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68" name="Google Shape;168;p19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169" name="Google Shape;169;p19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170" name="Google Shape;170;p19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171" name="Google Shape;171;p19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1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72" name="Google Shape;172;p19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 개요</a:t>
              </a:r>
              <a:endParaRPr/>
            </a:p>
          </p:txBody>
        </p:sp>
      </p:grpSp>
      <p:sp>
        <p:nvSpPr>
          <p:cNvPr id="173" name="Google Shape;173;p19"/>
          <p:cNvSpPr txBox="1"/>
          <p:nvPr/>
        </p:nvSpPr>
        <p:spPr>
          <a:xfrm>
            <a:off x="4097263" y="198425"/>
            <a:ext cx="411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청년몰 현황</a:t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10633050" y="664200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/>
          <p:nvPr/>
        </p:nvSpPr>
        <p:spPr>
          <a:xfrm>
            <a:off x="0" y="12424"/>
            <a:ext cx="12192000" cy="95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180" name="Google Shape;1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431" y="1698203"/>
            <a:ext cx="7274620" cy="17307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695" y="4463427"/>
            <a:ext cx="7193937" cy="16823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2" name="Google Shape;18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2932" y="1067703"/>
            <a:ext cx="4281687" cy="5583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20"/>
          <p:cNvGrpSpPr/>
          <p:nvPr/>
        </p:nvGrpSpPr>
        <p:grpSpPr>
          <a:xfrm>
            <a:off x="268474" y="198497"/>
            <a:ext cx="3356540" cy="585000"/>
            <a:chOff x="762000" y="1863785"/>
            <a:chExt cx="3356540" cy="585000"/>
          </a:xfrm>
        </p:grpSpPr>
        <p:grpSp>
          <p:nvGrpSpPr>
            <p:cNvPr id="184" name="Google Shape;184;p20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185" name="Google Shape;185;p20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186" name="Google Shape;186;p20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chemeClr val="accent1"/>
                    </a:solidFill>
                  </a:rPr>
                  <a:t>1</a:t>
                </a:r>
                <a:endParaRPr sz="32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87" name="Google Shape;187;p20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분석 개요</a:t>
              </a:r>
              <a:endParaRPr/>
            </a:p>
          </p:txBody>
        </p:sp>
      </p:grpSp>
      <p:sp>
        <p:nvSpPr>
          <p:cNvPr id="188" name="Google Shape;188;p20"/>
          <p:cNvSpPr txBox="1"/>
          <p:nvPr/>
        </p:nvSpPr>
        <p:spPr>
          <a:xfrm>
            <a:off x="4097263" y="198425"/>
            <a:ext cx="411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청년몰 현황</a:t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0679400" y="6651550"/>
            <a:ext cx="15126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텍스트이(가) 표시된 사진&#10;&#10;자동 생성된 설명" id="190" name="Google Shape;19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0545" y="3179352"/>
            <a:ext cx="7079969" cy="136053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096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7676708" y="735955"/>
            <a:ext cx="28794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44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sz="344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1800593" y="2876361"/>
            <a:ext cx="859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1.2 청년몰 문제점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bbb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